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92000"/>
  <p:notesSz cx="6858000" cy="9144000"/>
  <p:embeddedFontLst>
    <p:embeddedFont>
      <p:font typeface="Nunito"/>
      <p:regular r:id="rId59"/>
      <p:bold r:id="rId60"/>
      <p:italic r:id="rId61"/>
      <p:boldItalic r:id="rId62"/>
    </p:embeddedFont>
    <p:embeddedFont>
      <p:font typeface="Corbel"/>
      <p:regular r:id="rId63"/>
      <p:bold r:id="rId64"/>
      <p:italic r:id="rId65"/>
      <p:boldItalic r:id="rId66"/>
    </p:embeddedFont>
    <p:embeddedFont>
      <p:font typeface="Maven Pro"/>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9" roundtripDataSignature="AMtx7mgkZqtZwXWvBfgmnPkcPf83IyBc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072025-2802-4D48-BD69-26B2F09CC7CF}">
  <a:tblStyle styleId="{EE072025-2802-4D48-BD69-26B2F09CC7C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Nunito-boldItalic.fntdata"/><Relationship Id="rId61" Type="http://schemas.openxmlformats.org/officeDocument/2006/relationships/font" Target="fonts/Nunito-italic.fntdata"/><Relationship Id="rId20" Type="http://schemas.openxmlformats.org/officeDocument/2006/relationships/slide" Target="slides/slide15.xml"/><Relationship Id="rId64" Type="http://schemas.openxmlformats.org/officeDocument/2006/relationships/font" Target="fonts/Corbel-bold.fntdata"/><Relationship Id="rId63" Type="http://schemas.openxmlformats.org/officeDocument/2006/relationships/font" Target="fonts/Corbel-regular.fntdata"/><Relationship Id="rId22" Type="http://schemas.openxmlformats.org/officeDocument/2006/relationships/slide" Target="slides/slide17.xml"/><Relationship Id="rId66" Type="http://schemas.openxmlformats.org/officeDocument/2006/relationships/font" Target="fonts/Corbel-boldItalic.fntdata"/><Relationship Id="rId21" Type="http://schemas.openxmlformats.org/officeDocument/2006/relationships/slide" Target="slides/slide16.xml"/><Relationship Id="rId65" Type="http://schemas.openxmlformats.org/officeDocument/2006/relationships/font" Target="fonts/Corbel-italic.fntdata"/><Relationship Id="rId24" Type="http://schemas.openxmlformats.org/officeDocument/2006/relationships/slide" Target="slides/slide19.xml"/><Relationship Id="rId68" Type="http://schemas.openxmlformats.org/officeDocument/2006/relationships/font" Target="fonts/MavenPro-bold.fntdata"/><Relationship Id="rId23" Type="http://schemas.openxmlformats.org/officeDocument/2006/relationships/slide" Target="slides/slide18.xml"/><Relationship Id="rId67" Type="http://schemas.openxmlformats.org/officeDocument/2006/relationships/font" Target="fonts/MavenPro-regular.fntdata"/><Relationship Id="rId60" Type="http://schemas.openxmlformats.org/officeDocument/2006/relationships/font" Target="fonts/Nunito-bold.fntdata"/><Relationship Id="rId26" Type="http://schemas.openxmlformats.org/officeDocument/2006/relationships/slide" Target="slides/slide21.xml"/><Relationship Id="rId25" Type="http://schemas.openxmlformats.org/officeDocument/2006/relationships/slide" Target="slides/slide20.xml"/><Relationship Id="rId69"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Nunito-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c7dc24737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1c7dc24737d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Break outs </a:t>
            </a:r>
            <a:endParaRPr/>
          </a:p>
        </p:txBody>
      </p:sp>
      <p:sp>
        <p:nvSpPr>
          <p:cNvPr id="375" name="Google Shape;375;g1c7dc24737d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c7dc24737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1c7dc24737d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381" name="Google Shape;381;g1c7dc24737d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c65787b52b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1c65787b52b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 lead a quick call for sharing about the breakouts </a:t>
            </a:r>
            <a:endParaRPr/>
          </a:p>
          <a:p>
            <a:pPr indent="0" lvl="0" marL="0" rtl="0" algn="l">
              <a:lnSpc>
                <a:spcPct val="100000"/>
              </a:lnSpc>
              <a:spcBef>
                <a:spcPts val="0"/>
              </a:spcBef>
              <a:spcAft>
                <a:spcPts val="0"/>
              </a:spcAft>
              <a:buSzPts val="1400"/>
              <a:buNone/>
            </a:pPr>
            <a:r>
              <a:rPr lang="en-US"/>
              <a:t>Tara - difficulty in comps</a:t>
            </a:r>
            <a:endParaRPr/>
          </a:p>
          <a:p>
            <a:pPr indent="0" lvl="0" marL="0" rtl="0" algn="l">
              <a:lnSpc>
                <a:spcPct val="100000"/>
              </a:lnSpc>
              <a:spcBef>
                <a:spcPts val="0"/>
              </a:spcBef>
              <a:spcAft>
                <a:spcPts val="0"/>
              </a:spcAft>
              <a:buSzPts val="1400"/>
              <a:buNone/>
            </a:pPr>
            <a:r>
              <a:rPr lang="en-US"/>
              <a:t>Penny: do you want me to talk about this? This slide is where most of my notes related the last 2 years.</a:t>
            </a:r>
            <a:endParaRPr/>
          </a:p>
          <a:p>
            <a:pPr indent="0" lvl="0" marL="0" rtl="0" algn="l">
              <a:lnSpc>
                <a:spcPct val="100000"/>
              </a:lnSpc>
              <a:spcBef>
                <a:spcPts val="0"/>
              </a:spcBef>
              <a:spcAft>
                <a:spcPts val="0"/>
              </a:spcAft>
              <a:buSzPts val="1400"/>
              <a:buNone/>
            </a:pPr>
            <a:r>
              <a:rPr lang="en-US"/>
              <a:t>Family education – not just ed, whole relationship</a:t>
            </a:r>
            <a:endParaRPr/>
          </a:p>
          <a:p>
            <a:pPr indent="0" lvl="0" marL="0" rtl="0" algn="l">
              <a:lnSpc>
                <a:spcPct val="100000"/>
              </a:lnSpc>
              <a:spcBef>
                <a:spcPts val="0"/>
              </a:spcBef>
              <a:spcAft>
                <a:spcPts val="0"/>
              </a:spcAft>
              <a:buSzPts val="1400"/>
              <a:buNone/>
            </a:pPr>
            <a:r>
              <a:rPr lang="en-US"/>
              <a:t>Penny – teacher (and ex public school employee) perspective</a:t>
            </a:r>
            <a:endParaRPr/>
          </a:p>
          <a:p>
            <a:pPr indent="0" lvl="0" marL="0" rtl="0" algn="l">
              <a:lnSpc>
                <a:spcPct val="100000"/>
              </a:lnSpc>
              <a:spcBef>
                <a:spcPts val="0"/>
              </a:spcBef>
              <a:spcAft>
                <a:spcPts val="0"/>
              </a:spcAft>
              <a:buSzPts val="1400"/>
              <a:buNone/>
            </a:pPr>
            <a:r>
              <a:t/>
            </a:r>
            <a:endParaRPr/>
          </a:p>
        </p:txBody>
      </p:sp>
      <p:sp>
        <p:nvSpPr>
          <p:cNvPr id="388" name="Google Shape;388;g1c65787b52b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b6ca7313d5_0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1b6ca7313d5_0_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394" name="Google Shape;394;g1b6ca7313d5_0_2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c65787b52b_3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1c65787b52b_3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 - check on this one</a:t>
            </a:r>
            <a:endParaRPr/>
          </a:p>
        </p:txBody>
      </p:sp>
      <p:sp>
        <p:nvSpPr>
          <p:cNvPr id="402" name="Google Shape;402;g1c65787b52b_3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407" name="Google Shape;4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422" name="Google Shape;4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431" name="Google Shape;43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454" name="Google Shape;4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474" name="Google Shape;4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MK</a:t>
            </a:r>
            <a:endParaRPr/>
          </a:p>
        </p:txBody>
      </p:sp>
      <p:sp>
        <p:nvSpPr>
          <p:cNvPr id="284" name="Google Shape;2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498" name="Google Shape;4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506" name="Google Shape;50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 – committee comes up with recommendation, must be approved by board.  – emphasize understanding your own process</a:t>
            </a:r>
            <a:endParaRPr/>
          </a:p>
        </p:txBody>
      </p:sp>
      <p:sp>
        <p:nvSpPr>
          <p:cNvPr id="513" name="Google Shape;5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 board responsible for timeline, respectful to employee, </a:t>
            </a:r>
            <a:endParaRPr/>
          </a:p>
          <a:p>
            <a:pPr indent="0" lvl="0" marL="0" rtl="0" algn="l">
              <a:lnSpc>
                <a:spcPct val="100000"/>
              </a:lnSpc>
              <a:spcBef>
                <a:spcPts val="0"/>
              </a:spcBef>
              <a:spcAft>
                <a:spcPts val="0"/>
              </a:spcAft>
              <a:buSzPts val="1400"/>
              <a:buNone/>
            </a:pPr>
            <a:r>
              <a:t/>
            </a:r>
            <a:endParaRPr/>
          </a:p>
        </p:txBody>
      </p:sp>
      <p:sp>
        <p:nvSpPr>
          <p:cNvPr id="521" name="Google Shape;52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c65787b52b_3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1c65787b52b_3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g1c65787b52b_3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MK</a:t>
            </a:r>
            <a:endParaRPr/>
          </a:p>
        </p:txBody>
      </p:sp>
      <p:sp>
        <p:nvSpPr>
          <p:cNvPr id="536" name="Google Shape;53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quick overview - MK</a:t>
            </a:r>
            <a:endParaRPr/>
          </a:p>
        </p:txBody>
      </p:sp>
      <p:sp>
        <p:nvSpPr>
          <p:cNvPr id="545" name="Google Shape;5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MK</a:t>
            </a:r>
            <a:endParaRPr/>
          </a:p>
        </p:txBody>
      </p:sp>
      <p:sp>
        <p:nvSpPr>
          <p:cNvPr id="563" name="Google Shape;5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MK</a:t>
            </a:r>
            <a:endParaRPr/>
          </a:p>
        </p:txBody>
      </p:sp>
      <p:sp>
        <p:nvSpPr>
          <p:cNvPr id="575" name="Google Shape;57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MK</a:t>
            </a:r>
            <a:endParaRPr/>
          </a:p>
        </p:txBody>
      </p:sp>
      <p:sp>
        <p:nvSpPr>
          <p:cNvPr id="586" name="Google Shape;5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MK</a:t>
            </a:r>
            <a:endParaRPr/>
          </a:p>
        </p:txBody>
      </p:sp>
      <p:sp>
        <p:nvSpPr>
          <p:cNvPr id="597" name="Google Shape;5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608" name="Google Shape;60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must do your own due diligence  - Alison</a:t>
            </a:r>
            <a:endParaRPr/>
          </a:p>
        </p:txBody>
      </p:sp>
      <p:sp>
        <p:nvSpPr>
          <p:cNvPr id="615" name="Google Shape;6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updated for 2025 – Alison</a:t>
            </a:r>
            <a:endParaRPr/>
          </a:p>
        </p:txBody>
      </p:sp>
      <p:sp>
        <p:nvSpPr>
          <p:cNvPr id="623" name="Google Shape;62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c65787b52b_1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1c65787b52b_1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a:p>
            <a:pPr indent="0" lvl="0" marL="0" rtl="0" algn="l">
              <a:lnSpc>
                <a:spcPct val="100000"/>
              </a:lnSpc>
              <a:spcBef>
                <a:spcPts val="0"/>
              </a:spcBef>
              <a:spcAft>
                <a:spcPts val="0"/>
              </a:spcAft>
              <a:buSzPts val="1400"/>
              <a:buNone/>
            </a:pPr>
            <a:r>
              <a:t/>
            </a:r>
            <a:endParaRPr/>
          </a:p>
        </p:txBody>
      </p:sp>
      <p:sp>
        <p:nvSpPr>
          <p:cNvPr id="631" name="Google Shape;631;g1c65787b52b_1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636" name="Google Shape;63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c65787b52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1c65787b52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 provide range, 21 teachers, 15 schools</a:t>
            </a:r>
            <a:endParaRPr/>
          </a:p>
        </p:txBody>
      </p:sp>
      <p:sp>
        <p:nvSpPr>
          <p:cNvPr id="648" name="Google Shape;648;g1c65787b52b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c65787b52b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1c65787b52b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654" name="Google Shape;654;g1c65787b52b_1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c65787b52b_1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1c65787b52b_1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   lots of variance in schools – </a:t>
            </a:r>
            <a:endParaRPr/>
          </a:p>
        </p:txBody>
      </p:sp>
      <p:sp>
        <p:nvSpPr>
          <p:cNvPr id="661" name="Google Shape;661;g1c65787b52b_1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c65787b52b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1c65787b52b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668" name="Google Shape;668;g1c65787b52b_1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ce64246ff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1ce64246ffb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306" name="Google Shape;306;g1ce64246ffb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c65787b52b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g1c65787b52b_1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676" name="Google Shape;676;g1c65787b52b_1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c65787b52b_1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1c65787b52b_1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682" name="Google Shape;682;g1c65787b52b_1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c65787b52b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1c65787b52b_1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689" name="Google Shape;689;g1c65787b52b_1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c65787b52b_3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1c65787b52b_3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g1c65787b52b_3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 Bethany will drop the link in the chat</a:t>
            </a:r>
            <a:endParaRPr/>
          </a:p>
        </p:txBody>
      </p:sp>
      <p:sp>
        <p:nvSpPr>
          <p:cNvPr id="705" name="Google Shape;70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716" name="Google Shape;71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Bethany- Alison Can mention this is why glassdoor and other comparison sites are less useful for many schools.  Participation in PCPO salary survey can help!</a:t>
            </a:r>
            <a:endParaRPr/>
          </a:p>
          <a:p>
            <a:pPr indent="-228600" lvl="0" marL="457200" marR="0" rtl="0" algn="l">
              <a:lnSpc>
                <a:spcPct val="100000"/>
              </a:lnSpc>
              <a:spcBef>
                <a:spcPts val="0"/>
              </a:spcBef>
              <a:spcAft>
                <a:spcPts val="0"/>
              </a:spcAft>
              <a:buSzPts val="1400"/>
              <a:buNone/>
            </a:pPr>
            <a:r>
              <a:t/>
            </a:r>
            <a:endParaRPr/>
          </a:p>
        </p:txBody>
      </p:sp>
      <p:sp>
        <p:nvSpPr>
          <p:cNvPr id="727" name="Google Shape;72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 - 3.3% cost of living.  when you are looking at increases, our recommendation is to add 2% for step increase</a:t>
            </a:r>
            <a:endParaRPr/>
          </a:p>
        </p:txBody>
      </p:sp>
      <p:sp>
        <p:nvSpPr>
          <p:cNvPr id="734" name="Google Shape;73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 - talk about piecemeal contracts.    covers all work outside classroom hours – weekends, holidays, breaks, etc. Be specific as to what your school is including in these extra duties. </a:t>
            </a:r>
            <a:endParaRPr/>
          </a:p>
        </p:txBody>
      </p:sp>
      <p:sp>
        <p:nvSpPr>
          <p:cNvPr id="743" name="Google Shape;74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753" name="Google Shape;75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ce64246ffb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318" name="Google Shape;318;g1ce64246ffb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763" name="Google Shape;76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Penny</a:t>
            </a:r>
            <a:endParaRPr/>
          </a:p>
        </p:txBody>
      </p:sp>
      <p:sp>
        <p:nvSpPr>
          <p:cNvPr id="774" name="Google Shape;77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782" name="Google Shape;78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Molly</a:t>
            </a:r>
            <a:endParaRPr/>
          </a:p>
        </p:txBody>
      </p:sp>
      <p:sp>
        <p:nvSpPr>
          <p:cNvPr id="793" name="Google Shape;79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ce64246ffb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p:txBody>
      </p:sp>
      <p:sp>
        <p:nvSpPr>
          <p:cNvPr id="327" name="Google Shape;327;g1ce64246ffb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c65787b52b_2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1c65787b52b_2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p:txBody>
      </p:sp>
      <p:sp>
        <p:nvSpPr>
          <p:cNvPr id="341" name="Google Shape;341;g1c65787b52b_2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c65787b52b_2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1c65787b52b_2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Alison</a:t>
            </a:r>
            <a:endParaRPr/>
          </a:p>
          <a:p>
            <a:pPr indent="0" lvl="0" marL="0" rtl="0" algn="l">
              <a:lnSpc>
                <a:spcPct val="100000"/>
              </a:lnSpc>
              <a:spcBef>
                <a:spcPts val="0"/>
              </a:spcBef>
              <a:spcAft>
                <a:spcPts val="0"/>
              </a:spcAft>
              <a:buSzPts val="1400"/>
              <a:buNone/>
            </a:pPr>
            <a:r>
              <a:rPr lang="en-US"/>
              <a:t>goal to submit claim form within 10 day of accident (before bills arrive to claims service). important that schools provide prompt notice and response.</a:t>
            </a:r>
            <a:endParaRPr/>
          </a:p>
        </p:txBody>
      </p:sp>
      <p:sp>
        <p:nvSpPr>
          <p:cNvPr id="355" name="Google Shape;355;g1c65787b52b_2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Bethany</a:t>
            </a:r>
            <a:endParaRPr/>
          </a:p>
          <a:p>
            <a:pPr indent="0" lvl="0" marL="0" rtl="0" algn="l">
              <a:lnSpc>
                <a:spcPct val="100000"/>
              </a:lnSpc>
              <a:spcBef>
                <a:spcPts val="0"/>
              </a:spcBef>
              <a:spcAft>
                <a:spcPts val="0"/>
              </a:spcAft>
              <a:buSzPts val="1400"/>
              <a:buNone/>
            </a:pPr>
            <a:r>
              <a:t/>
            </a:r>
            <a:endParaRPr/>
          </a:p>
        </p:txBody>
      </p:sp>
      <p:sp>
        <p:nvSpPr>
          <p:cNvPr id="362" name="Google Shape;3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13" name="Shape 13"/>
        <p:cNvGrpSpPr/>
        <p:nvPr/>
      </p:nvGrpSpPr>
      <p:grpSpPr>
        <a:xfrm>
          <a:off x="0" y="0"/>
          <a:ext cx="0" cy="0"/>
          <a:chOff x="0" y="0"/>
          <a:chExt cx="0" cy="0"/>
        </a:xfrm>
      </p:grpSpPr>
      <p:grpSp>
        <p:nvGrpSpPr>
          <p:cNvPr id="14" name="Google Shape;14;g1b6ca7313d5_0_4"/>
          <p:cNvGrpSpPr/>
          <p:nvPr/>
        </p:nvGrpSpPr>
        <p:grpSpPr>
          <a:xfrm>
            <a:off x="9790426" y="4546120"/>
            <a:ext cx="2255173" cy="2310006"/>
            <a:chOff x="7343003" y="3409675"/>
            <a:chExt cx="1691422" cy="1732548"/>
          </a:xfrm>
        </p:grpSpPr>
        <p:grpSp>
          <p:nvGrpSpPr>
            <p:cNvPr id="15" name="Google Shape;15;g1b6ca7313d5_0_4"/>
            <p:cNvGrpSpPr/>
            <p:nvPr/>
          </p:nvGrpSpPr>
          <p:grpSpPr>
            <a:xfrm>
              <a:off x="7343003" y="4453711"/>
              <a:ext cx="316800" cy="688512"/>
              <a:chOff x="7343003" y="4453711"/>
              <a:chExt cx="316800" cy="688512"/>
            </a:xfrm>
          </p:grpSpPr>
          <p:sp>
            <p:nvSpPr>
              <p:cNvPr id="16" name="Google Shape;16;g1b6ca7313d5_0_4"/>
              <p:cNvSpPr/>
              <p:nvPr/>
            </p:nvSpPr>
            <p:spPr>
              <a:xfrm>
                <a:off x="7343003" y="4453711"/>
                <a:ext cx="316800" cy="688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1b6ca7313d5_0_4"/>
              <p:cNvSpPr/>
              <p:nvPr/>
            </p:nvSpPr>
            <p:spPr>
              <a:xfrm>
                <a:off x="7343003" y="4801723"/>
                <a:ext cx="316800" cy="340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g1b6ca7313d5_0_4"/>
            <p:cNvGrpSpPr/>
            <p:nvPr/>
          </p:nvGrpSpPr>
          <p:grpSpPr>
            <a:xfrm>
              <a:off x="7801210" y="4105700"/>
              <a:ext cx="316800" cy="1036523"/>
              <a:chOff x="7801210" y="4105700"/>
              <a:chExt cx="316800" cy="1036523"/>
            </a:xfrm>
          </p:grpSpPr>
          <p:sp>
            <p:nvSpPr>
              <p:cNvPr id="19" name="Google Shape;19;g1b6ca7313d5_0_4"/>
              <p:cNvSpPr/>
              <p:nvPr/>
            </p:nvSpPr>
            <p:spPr>
              <a:xfrm>
                <a:off x="7801210" y="4453711"/>
                <a:ext cx="316800" cy="688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g1b6ca7313d5_0_4"/>
              <p:cNvSpPr/>
              <p:nvPr/>
            </p:nvSpPr>
            <p:spPr>
              <a:xfrm>
                <a:off x="7801210" y="4105700"/>
                <a:ext cx="316800" cy="1036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1b6ca7313d5_0_4"/>
              <p:cNvSpPr/>
              <p:nvPr/>
            </p:nvSpPr>
            <p:spPr>
              <a:xfrm>
                <a:off x="7801210" y="4801723"/>
                <a:ext cx="316800" cy="340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g1b6ca7313d5_0_4"/>
            <p:cNvGrpSpPr/>
            <p:nvPr/>
          </p:nvGrpSpPr>
          <p:grpSpPr>
            <a:xfrm>
              <a:off x="8259418" y="3757688"/>
              <a:ext cx="316800" cy="1384535"/>
              <a:chOff x="8259418" y="3757688"/>
              <a:chExt cx="316800" cy="1384535"/>
            </a:xfrm>
          </p:grpSpPr>
          <p:sp>
            <p:nvSpPr>
              <p:cNvPr id="23" name="Google Shape;23;g1b6ca7313d5_0_4"/>
              <p:cNvSpPr/>
              <p:nvPr/>
            </p:nvSpPr>
            <p:spPr>
              <a:xfrm>
                <a:off x="8259418" y="4453711"/>
                <a:ext cx="316800" cy="688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g1b6ca7313d5_0_4"/>
              <p:cNvSpPr/>
              <p:nvPr/>
            </p:nvSpPr>
            <p:spPr>
              <a:xfrm>
                <a:off x="8259418" y="3757688"/>
                <a:ext cx="316800" cy="1384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1b6ca7313d5_0_4"/>
              <p:cNvSpPr/>
              <p:nvPr/>
            </p:nvSpPr>
            <p:spPr>
              <a:xfrm>
                <a:off x="8259418" y="4105700"/>
                <a:ext cx="316800" cy="1036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1b6ca7313d5_0_4"/>
              <p:cNvSpPr/>
              <p:nvPr/>
            </p:nvSpPr>
            <p:spPr>
              <a:xfrm>
                <a:off x="8259418" y="4801723"/>
                <a:ext cx="316800" cy="340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 name="Google Shape;27;g1b6ca7313d5_0_4"/>
            <p:cNvGrpSpPr/>
            <p:nvPr/>
          </p:nvGrpSpPr>
          <p:grpSpPr>
            <a:xfrm>
              <a:off x="8717625" y="3409675"/>
              <a:ext cx="316800" cy="1732548"/>
              <a:chOff x="8717625" y="3409675"/>
              <a:chExt cx="316800" cy="1732548"/>
            </a:xfrm>
          </p:grpSpPr>
          <p:sp>
            <p:nvSpPr>
              <p:cNvPr id="28" name="Google Shape;28;g1b6ca7313d5_0_4"/>
              <p:cNvSpPr/>
              <p:nvPr/>
            </p:nvSpPr>
            <p:spPr>
              <a:xfrm>
                <a:off x="8717625" y="4453711"/>
                <a:ext cx="316800" cy="688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g1b6ca7313d5_0_4"/>
              <p:cNvSpPr/>
              <p:nvPr/>
            </p:nvSpPr>
            <p:spPr>
              <a:xfrm>
                <a:off x="8717625" y="3757688"/>
                <a:ext cx="316800" cy="1384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1b6ca7313d5_0_4"/>
              <p:cNvSpPr/>
              <p:nvPr/>
            </p:nvSpPr>
            <p:spPr>
              <a:xfrm>
                <a:off x="8717625" y="4105700"/>
                <a:ext cx="316800" cy="1036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g1b6ca7313d5_0_4"/>
              <p:cNvSpPr/>
              <p:nvPr/>
            </p:nvSpPr>
            <p:spPr>
              <a:xfrm>
                <a:off x="8717625" y="3409675"/>
                <a:ext cx="316800" cy="1732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1b6ca7313d5_0_4"/>
              <p:cNvSpPr/>
              <p:nvPr/>
            </p:nvSpPr>
            <p:spPr>
              <a:xfrm>
                <a:off x="8717625" y="4801723"/>
                <a:ext cx="316800" cy="340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3" name="Google Shape;33;g1b6ca7313d5_0_4"/>
          <p:cNvGrpSpPr/>
          <p:nvPr/>
        </p:nvGrpSpPr>
        <p:grpSpPr>
          <a:xfrm>
            <a:off x="6724502" y="0"/>
            <a:ext cx="5085303" cy="5118672"/>
            <a:chOff x="5043503" y="0"/>
            <a:chExt cx="3814072" cy="3839102"/>
          </a:xfrm>
        </p:grpSpPr>
        <p:sp>
          <p:nvSpPr>
            <p:cNvPr id="34" name="Google Shape;34;g1b6ca7313d5_0_4"/>
            <p:cNvSpPr/>
            <p:nvPr/>
          </p:nvSpPr>
          <p:spPr>
            <a:xfrm>
              <a:off x="8460975" y="1817775"/>
              <a:ext cx="396600" cy="396600"/>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1b6ca7313d5_0_4"/>
            <p:cNvSpPr/>
            <p:nvPr/>
          </p:nvSpPr>
          <p:spPr>
            <a:xfrm rot="-9830444">
              <a:off x="6469759" y="3480728"/>
              <a:ext cx="320148" cy="320148"/>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 name="Google Shape;36;g1b6ca7313d5_0_4"/>
            <p:cNvGrpSpPr/>
            <p:nvPr/>
          </p:nvGrpSpPr>
          <p:grpSpPr>
            <a:xfrm>
              <a:off x="7647812" y="2704283"/>
              <a:ext cx="635219" cy="635219"/>
              <a:chOff x="6725724" y="2701260"/>
              <a:chExt cx="1208101" cy="1208100"/>
            </a:xfrm>
          </p:grpSpPr>
          <p:sp>
            <p:nvSpPr>
              <p:cNvPr id="37" name="Google Shape;37;g1b6ca7313d5_0_4"/>
              <p:cNvSpPr/>
              <p:nvPr/>
            </p:nvSpPr>
            <p:spPr>
              <a:xfrm rot="5400000">
                <a:off x="6725725" y="2701260"/>
                <a:ext cx="1208100" cy="1208100"/>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1b6ca7313d5_0_4"/>
              <p:cNvSpPr/>
              <p:nvPr/>
            </p:nvSpPr>
            <p:spPr>
              <a:xfrm rot="5400000">
                <a:off x="6725724" y="2701260"/>
                <a:ext cx="1208100" cy="1208100"/>
              </a:xfrm>
              <a:prstGeom prst="pie">
                <a:avLst>
                  <a:gd fmla="val 8244818" name="adj1"/>
                  <a:gd fmla="val 16246175"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1b6ca7313d5_0_4"/>
              <p:cNvSpPr/>
              <p:nvPr/>
            </p:nvSpPr>
            <p:spPr>
              <a:xfrm rot="5400000">
                <a:off x="6954988" y="2930398"/>
                <a:ext cx="749700" cy="749700"/>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g1b6ca7313d5_0_4"/>
            <p:cNvSpPr/>
            <p:nvPr/>
          </p:nvSpPr>
          <p:spPr>
            <a:xfrm>
              <a:off x="8460975" y="1817775"/>
              <a:ext cx="396600" cy="396600"/>
            </a:xfrm>
            <a:prstGeom prst="pie">
              <a:avLst>
                <a:gd fmla="val 19376841" name="adj1"/>
                <a:gd fmla="val 1620000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g1b6ca7313d5_0_4"/>
            <p:cNvGrpSpPr/>
            <p:nvPr/>
          </p:nvGrpSpPr>
          <p:grpSpPr>
            <a:xfrm>
              <a:off x="7952720" y="179238"/>
              <a:ext cx="873165" cy="873003"/>
              <a:chOff x="7754428" y="208725"/>
              <a:chExt cx="541800" cy="541800"/>
            </a:xfrm>
          </p:grpSpPr>
          <p:sp>
            <p:nvSpPr>
              <p:cNvPr id="42" name="Google Shape;42;g1b6ca7313d5_0_4"/>
              <p:cNvSpPr/>
              <p:nvPr/>
            </p:nvSpPr>
            <p:spPr>
              <a:xfrm rot="-8647347">
                <a:off x="7831319" y="285616"/>
                <a:ext cx="388018" cy="388018"/>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1b6ca7313d5_0_4"/>
              <p:cNvSpPr/>
              <p:nvPr/>
            </p:nvSpPr>
            <p:spPr>
              <a:xfrm rot="-8647347">
                <a:off x="7831319" y="285616"/>
                <a:ext cx="388018" cy="388018"/>
              </a:xfrm>
              <a:prstGeom prst="pie">
                <a:avLst>
                  <a:gd fmla="val 19376841" name="adj1"/>
                  <a:gd fmla="val 12313574"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g1b6ca7313d5_0_4"/>
            <p:cNvSpPr/>
            <p:nvPr/>
          </p:nvSpPr>
          <p:spPr>
            <a:xfrm>
              <a:off x="5399840" y="356365"/>
              <a:ext cx="2577000" cy="2577000"/>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b6ca7313d5_0_4"/>
            <p:cNvSpPr/>
            <p:nvPr/>
          </p:nvSpPr>
          <p:spPr>
            <a:xfrm rot="2043858">
              <a:off x="5503813" y="460310"/>
              <a:ext cx="2369480" cy="2369480"/>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1b6ca7313d5_0_4"/>
            <p:cNvSpPr/>
            <p:nvPr/>
          </p:nvSpPr>
          <p:spPr>
            <a:xfrm>
              <a:off x="5399795" y="360281"/>
              <a:ext cx="2577000" cy="2577000"/>
            </a:xfrm>
            <a:prstGeom prst="pie">
              <a:avLst>
                <a:gd fmla="val 8801158" name="adj1"/>
                <a:gd fmla="val 1620000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1b6ca7313d5_0_4"/>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1b6ca7313d5_0_4"/>
            <p:cNvSpPr/>
            <p:nvPr/>
          </p:nvSpPr>
          <p:spPr>
            <a:xfrm>
              <a:off x="5399795" y="356358"/>
              <a:ext cx="2577000" cy="2577000"/>
            </a:xfrm>
            <a:prstGeom prst="pie">
              <a:avLst>
                <a:gd fmla="val 12554101" name="adj1"/>
                <a:gd fmla="val 1620000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1b6ca7313d5_0_4"/>
            <p:cNvSpPr/>
            <p:nvPr/>
          </p:nvSpPr>
          <p:spPr>
            <a:xfrm rot="-9830444">
              <a:off x="6469759" y="3480727"/>
              <a:ext cx="320148" cy="320148"/>
            </a:xfrm>
            <a:prstGeom prst="pie">
              <a:avLst>
                <a:gd fmla="val 19376841" name="adj1"/>
                <a:gd fmla="val 1620000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g1b6ca7313d5_0_4"/>
          <p:cNvSpPr txBox="1"/>
          <p:nvPr>
            <p:ph type="ctrTitle"/>
          </p:nvPr>
        </p:nvSpPr>
        <p:spPr>
          <a:xfrm>
            <a:off x="1098667" y="2151750"/>
            <a:ext cx="56739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1" name="Google Shape;51;g1b6ca7313d5_0_4"/>
          <p:cNvSpPr txBox="1"/>
          <p:nvPr>
            <p:ph idx="1" type="subTitle"/>
          </p:nvPr>
        </p:nvSpPr>
        <p:spPr>
          <a:xfrm>
            <a:off x="1098667" y="4795067"/>
            <a:ext cx="5673900" cy="927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52" name="Google Shape;52;g1b6ca7313d5_0_4"/>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2" name="Shape 262"/>
        <p:cNvGrpSpPr/>
        <p:nvPr/>
      </p:nvGrpSpPr>
      <p:grpSpPr>
        <a:xfrm>
          <a:off x="0" y="0"/>
          <a:ext cx="0" cy="0"/>
          <a:chOff x="0" y="0"/>
          <a:chExt cx="0" cy="0"/>
        </a:xfrm>
      </p:grpSpPr>
      <p:grpSp>
        <p:nvGrpSpPr>
          <p:cNvPr id="263" name="Google Shape;263;g1b6ca7313d5_0_122"/>
          <p:cNvGrpSpPr/>
          <p:nvPr/>
        </p:nvGrpSpPr>
        <p:grpSpPr>
          <a:xfrm>
            <a:off x="834621" y="399168"/>
            <a:ext cx="1332416" cy="1332416"/>
            <a:chOff x="348199" y="179450"/>
            <a:chExt cx="1116300" cy="1116300"/>
          </a:xfrm>
        </p:grpSpPr>
        <p:sp>
          <p:nvSpPr>
            <p:cNvPr id="264" name="Google Shape;264;g1b6ca7313d5_0_122"/>
            <p:cNvSpPr/>
            <p:nvPr/>
          </p:nvSpPr>
          <p:spPr>
            <a:xfrm rot="-5400000">
              <a:off x="574557" y="405788"/>
              <a:ext cx="663600" cy="6636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1b6ca7313d5_0_122"/>
            <p:cNvSpPr/>
            <p:nvPr/>
          </p:nvSpPr>
          <p:spPr>
            <a:xfrm rot="-5400000">
              <a:off x="348199" y="179450"/>
              <a:ext cx="1116300" cy="11163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6" name="Google Shape;266;g1b6ca7313d5_0_122"/>
          <p:cNvSpPr txBox="1"/>
          <p:nvPr>
            <p:ph type="title"/>
          </p:nvPr>
        </p:nvSpPr>
        <p:spPr>
          <a:xfrm>
            <a:off x="1738400" y="798100"/>
            <a:ext cx="4574100" cy="26535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7" name="Google Shape;267;g1b6ca7313d5_0_122"/>
          <p:cNvSpPr txBox="1"/>
          <p:nvPr>
            <p:ph idx="1" type="subTitle"/>
          </p:nvPr>
        </p:nvSpPr>
        <p:spPr>
          <a:xfrm>
            <a:off x="1738400" y="3657604"/>
            <a:ext cx="4574100" cy="9681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68" name="Google Shape;268;g1b6ca7313d5_0_122"/>
          <p:cNvSpPr txBox="1"/>
          <p:nvPr>
            <p:ph idx="2" type="body"/>
          </p:nvPr>
        </p:nvSpPr>
        <p:spPr>
          <a:xfrm>
            <a:off x="6538267" y="881333"/>
            <a:ext cx="4574100" cy="51609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69" name="Google Shape;269;g1b6ca7313d5_0_12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0" name="Shape 270"/>
        <p:cNvGrpSpPr/>
        <p:nvPr/>
      </p:nvGrpSpPr>
      <p:grpSpPr>
        <a:xfrm>
          <a:off x="0" y="0"/>
          <a:ext cx="0" cy="0"/>
          <a:chOff x="0" y="0"/>
          <a:chExt cx="0" cy="0"/>
        </a:xfrm>
      </p:grpSpPr>
      <p:grpSp>
        <p:nvGrpSpPr>
          <p:cNvPr id="271" name="Google Shape;271;g1b6ca7313d5_0_130"/>
          <p:cNvGrpSpPr/>
          <p:nvPr/>
        </p:nvGrpSpPr>
        <p:grpSpPr>
          <a:xfrm>
            <a:off x="951176" y="5129497"/>
            <a:ext cx="1100560" cy="1100560"/>
            <a:chOff x="348199" y="179450"/>
            <a:chExt cx="1116300" cy="1116300"/>
          </a:xfrm>
        </p:grpSpPr>
        <p:sp>
          <p:nvSpPr>
            <p:cNvPr id="272" name="Google Shape;272;g1b6ca7313d5_0_130"/>
            <p:cNvSpPr/>
            <p:nvPr/>
          </p:nvSpPr>
          <p:spPr>
            <a:xfrm rot="-5400000">
              <a:off x="574557" y="405788"/>
              <a:ext cx="663600" cy="6636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1b6ca7313d5_0_130"/>
            <p:cNvSpPr/>
            <p:nvPr/>
          </p:nvSpPr>
          <p:spPr>
            <a:xfrm rot="-5400000">
              <a:off x="348199" y="179450"/>
              <a:ext cx="1116300" cy="11163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4" name="Google Shape;274;g1b6ca7313d5_0_130"/>
          <p:cNvSpPr txBox="1"/>
          <p:nvPr>
            <p:ph idx="1" type="body"/>
          </p:nvPr>
        </p:nvSpPr>
        <p:spPr>
          <a:xfrm>
            <a:off x="1738400" y="5518633"/>
            <a:ext cx="7790700" cy="713100"/>
          </a:xfrm>
          <a:prstGeom prst="rect">
            <a:avLst/>
          </a:prstGeom>
          <a:noFill/>
          <a:ln>
            <a:noFill/>
          </a:ln>
        </p:spPr>
        <p:txBody>
          <a:bodyPr anchorCtr="0" anchor="t"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275" name="Google Shape;275;g1b6ca7313d5_0_13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g1b6ca7313d5_0_268"/>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5" name="Google Shape;55;g1b6ca7313d5_0_268"/>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60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56" name="Google Shape;56;g1b6ca7313d5_0_268"/>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g1b6ca7313d5_0_268"/>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g1b6ca7313d5_0_268"/>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grpSp>
        <p:nvGrpSpPr>
          <p:cNvPr id="60" name="Google Shape;60;g1b6ca7313d5_0_86"/>
          <p:cNvGrpSpPr/>
          <p:nvPr/>
        </p:nvGrpSpPr>
        <p:grpSpPr>
          <a:xfrm>
            <a:off x="834621" y="399168"/>
            <a:ext cx="1332416" cy="1332416"/>
            <a:chOff x="348199" y="179450"/>
            <a:chExt cx="1116300" cy="1116300"/>
          </a:xfrm>
        </p:grpSpPr>
        <p:sp>
          <p:nvSpPr>
            <p:cNvPr id="61" name="Google Shape;61;g1b6ca7313d5_0_86"/>
            <p:cNvSpPr/>
            <p:nvPr/>
          </p:nvSpPr>
          <p:spPr>
            <a:xfrm rot="-5400000">
              <a:off x="574557" y="405788"/>
              <a:ext cx="663600" cy="6636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b6ca7313d5_0_86"/>
            <p:cNvSpPr/>
            <p:nvPr/>
          </p:nvSpPr>
          <p:spPr>
            <a:xfrm rot="-5400000">
              <a:off x="348199" y="179450"/>
              <a:ext cx="1116300" cy="11163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g1b6ca7313d5_0_86"/>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4" name="Google Shape;64;g1b6ca7313d5_0_86"/>
          <p:cNvSpPr txBox="1"/>
          <p:nvPr>
            <p:ph idx="1" type="body"/>
          </p:nvPr>
        </p:nvSpPr>
        <p:spPr>
          <a:xfrm>
            <a:off x="17384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5" name="Google Shape;65;g1b6ca7313d5_0_86"/>
          <p:cNvSpPr txBox="1"/>
          <p:nvPr>
            <p:ph idx="2" type="body"/>
          </p:nvPr>
        </p:nvSpPr>
        <p:spPr>
          <a:xfrm>
            <a:off x="65382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6" name="Google Shape;66;g1b6ca7313d5_0_8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67" name="Shape 67"/>
        <p:cNvGrpSpPr/>
        <p:nvPr/>
      </p:nvGrpSpPr>
      <p:grpSpPr>
        <a:xfrm>
          <a:off x="0" y="0"/>
          <a:ext cx="0" cy="0"/>
          <a:chOff x="0" y="0"/>
          <a:chExt cx="0" cy="0"/>
        </a:xfrm>
      </p:grpSpPr>
      <p:grpSp>
        <p:nvGrpSpPr>
          <p:cNvPr id="68" name="Google Shape;68;g1b6ca7313d5_0_136"/>
          <p:cNvGrpSpPr/>
          <p:nvPr/>
        </p:nvGrpSpPr>
        <p:grpSpPr>
          <a:xfrm>
            <a:off x="69" y="5465463"/>
            <a:ext cx="12191743" cy="1392365"/>
            <a:chOff x="52" y="4099200"/>
            <a:chExt cx="9144036" cy="1044300"/>
          </a:xfrm>
        </p:grpSpPr>
        <p:grpSp>
          <p:nvGrpSpPr>
            <p:cNvPr id="69" name="Google Shape;69;g1b6ca7313d5_0_136"/>
            <p:cNvGrpSpPr/>
            <p:nvPr/>
          </p:nvGrpSpPr>
          <p:grpSpPr>
            <a:xfrm>
              <a:off x="52" y="4309200"/>
              <a:ext cx="231622" cy="834300"/>
              <a:chOff x="2688737" y="4301380"/>
              <a:chExt cx="231900" cy="834300"/>
            </a:xfrm>
          </p:grpSpPr>
          <p:sp>
            <p:nvSpPr>
              <p:cNvPr id="70" name="Google Shape;70;g1b6ca7313d5_0_136"/>
              <p:cNvSpPr/>
              <p:nvPr/>
            </p:nvSpPr>
            <p:spPr>
              <a:xfrm flipH="1">
                <a:off x="2688737" y="4720780"/>
                <a:ext cx="2319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g1b6ca7313d5_0_136"/>
              <p:cNvSpPr/>
              <p:nvPr/>
            </p:nvSpPr>
            <p:spPr>
              <a:xfrm flipH="1">
                <a:off x="2688737" y="4301380"/>
                <a:ext cx="2319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1b6ca7313d5_0_136"/>
              <p:cNvSpPr/>
              <p:nvPr/>
            </p:nvSpPr>
            <p:spPr>
              <a:xfrm flipH="1">
                <a:off x="2688737" y="4511080"/>
                <a:ext cx="2319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1b6ca7313d5_0_136"/>
              <p:cNvSpPr/>
              <p:nvPr/>
            </p:nvSpPr>
            <p:spPr>
              <a:xfrm flipH="1">
                <a:off x="2688737" y="4930480"/>
                <a:ext cx="2319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 name="Google Shape;74;g1b6ca7313d5_0_136"/>
            <p:cNvGrpSpPr/>
            <p:nvPr/>
          </p:nvGrpSpPr>
          <p:grpSpPr>
            <a:xfrm>
              <a:off x="371406" y="4099200"/>
              <a:ext cx="231622" cy="1044300"/>
              <a:chOff x="2688737" y="4091380"/>
              <a:chExt cx="231900" cy="1044300"/>
            </a:xfrm>
          </p:grpSpPr>
          <p:sp>
            <p:nvSpPr>
              <p:cNvPr id="75" name="Google Shape;75;g1b6ca7313d5_0_136"/>
              <p:cNvSpPr/>
              <p:nvPr/>
            </p:nvSpPr>
            <p:spPr>
              <a:xfrm flipH="1">
                <a:off x="2688737" y="4720780"/>
                <a:ext cx="2319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1b6ca7313d5_0_136"/>
              <p:cNvSpPr/>
              <p:nvPr/>
            </p:nvSpPr>
            <p:spPr>
              <a:xfrm flipH="1">
                <a:off x="2688737" y="4301380"/>
                <a:ext cx="2319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1b6ca7313d5_0_136"/>
              <p:cNvSpPr/>
              <p:nvPr/>
            </p:nvSpPr>
            <p:spPr>
              <a:xfrm flipH="1">
                <a:off x="2688737" y="4511080"/>
                <a:ext cx="2319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1b6ca7313d5_0_136"/>
              <p:cNvSpPr/>
              <p:nvPr/>
            </p:nvSpPr>
            <p:spPr>
              <a:xfrm flipH="1">
                <a:off x="2688737" y="4091380"/>
                <a:ext cx="231900" cy="104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1b6ca7313d5_0_136"/>
              <p:cNvSpPr/>
              <p:nvPr/>
            </p:nvSpPr>
            <p:spPr>
              <a:xfrm flipH="1">
                <a:off x="2688737" y="4930480"/>
                <a:ext cx="2319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 name="Google Shape;80;g1b6ca7313d5_0_136"/>
            <p:cNvGrpSpPr/>
            <p:nvPr/>
          </p:nvGrpSpPr>
          <p:grpSpPr>
            <a:xfrm>
              <a:off x="742761" y="4309200"/>
              <a:ext cx="231622" cy="834300"/>
              <a:chOff x="2688737" y="4301380"/>
              <a:chExt cx="231900" cy="834300"/>
            </a:xfrm>
          </p:grpSpPr>
          <p:sp>
            <p:nvSpPr>
              <p:cNvPr id="81" name="Google Shape;81;g1b6ca7313d5_0_136"/>
              <p:cNvSpPr/>
              <p:nvPr/>
            </p:nvSpPr>
            <p:spPr>
              <a:xfrm flipH="1">
                <a:off x="2688737" y="4720780"/>
                <a:ext cx="2319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b6ca7313d5_0_136"/>
              <p:cNvSpPr/>
              <p:nvPr/>
            </p:nvSpPr>
            <p:spPr>
              <a:xfrm flipH="1">
                <a:off x="2688737" y="4301380"/>
                <a:ext cx="2319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1b6ca7313d5_0_136"/>
              <p:cNvSpPr/>
              <p:nvPr/>
            </p:nvSpPr>
            <p:spPr>
              <a:xfrm flipH="1">
                <a:off x="2688737" y="4511080"/>
                <a:ext cx="2319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1b6ca7313d5_0_136"/>
              <p:cNvSpPr/>
              <p:nvPr/>
            </p:nvSpPr>
            <p:spPr>
              <a:xfrm flipH="1">
                <a:off x="2688737" y="4930480"/>
                <a:ext cx="2319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 name="Google Shape;85;g1b6ca7313d5_0_136"/>
            <p:cNvGrpSpPr/>
            <p:nvPr/>
          </p:nvGrpSpPr>
          <p:grpSpPr>
            <a:xfrm>
              <a:off x="1114115" y="4518900"/>
              <a:ext cx="231622" cy="624600"/>
              <a:chOff x="2688737" y="4511080"/>
              <a:chExt cx="231900" cy="624600"/>
            </a:xfrm>
          </p:grpSpPr>
          <p:sp>
            <p:nvSpPr>
              <p:cNvPr id="86" name="Google Shape;86;g1b6ca7313d5_0_136"/>
              <p:cNvSpPr/>
              <p:nvPr/>
            </p:nvSpPr>
            <p:spPr>
              <a:xfrm flipH="1">
                <a:off x="2688737" y="4720780"/>
                <a:ext cx="2319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1b6ca7313d5_0_136"/>
              <p:cNvSpPr/>
              <p:nvPr/>
            </p:nvSpPr>
            <p:spPr>
              <a:xfrm flipH="1">
                <a:off x="2688737" y="4511080"/>
                <a:ext cx="2319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1b6ca7313d5_0_136"/>
              <p:cNvSpPr/>
              <p:nvPr/>
            </p:nvSpPr>
            <p:spPr>
              <a:xfrm flipH="1">
                <a:off x="2688737" y="4930480"/>
                <a:ext cx="2319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g1b6ca7313d5_0_136"/>
            <p:cNvGrpSpPr/>
            <p:nvPr/>
          </p:nvGrpSpPr>
          <p:grpSpPr>
            <a:xfrm>
              <a:off x="1856753" y="4099200"/>
              <a:ext cx="231600" cy="1044300"/>
              <a:chOff x="1856753" y="4099200"/>
              <a:chExt cx="231600" cy="1044300"/>
            </a:xfrm>
          </p:grpSpPr>
          <p:sp>
            <p:nvSpPr>
              <p:cNvPr id="90" name="Google Shape;90;g1b6ca7313d5_0_136"/>
              <p:cNvSpPr/>
              <p:nvPr/>
            </p:nvSpPr>
            <p:spPr>
              <a:xfrm flipH="1">
                <a:off x="1856753"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1b6ca7313d5_0_136"/>
              <p:cNvSpPr/>
              <p:nvPr/>
            </p:nvSpPr>
            <p:spPr>
              <a:xfrm flipH="1">
                <a:off x="1856753"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b6ca7313d5_0_136"/>
              <p:cNvSpPr/>
              <p:nvPr/>
            </p:nvSpPr>
            <p:spPr>
              <a:xfrm flipH="1">
                <a:off x="1856753"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1b6ca7313d5_0_136"/>
              <p:cNvSpPr/>
              <p:nvPr/>
            </p:nvSpPr>
            <p:spPr>
              <a:xfrm flipH="1">
                <a:off x="1856753" y="4099200"/>
                <a:ext cx="231600" cy="104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1b6ca7313d5_0_136"/>
              <p:cNvSpPr/>
              <p:nvPr/>
            </p:nvSpPr>
            <p:spPr>
              <a:xfrm flipH="1">
                <a:off x="1856753"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g1b6ca7313d5_0_136"/>
            <p:cNvGrpSpPr/>
            <p:nvPr/>
          </p:nvGrpSpPr>
          <p:grpSpPr>
            <a:xfrm>
              <a:off x="2228107" y="4309200"/>
              <a:ext cx="231600" cy="834300"/>
              <a:chOff x="2228107" y="4309200"/>
              <a:chExt cx="231600" cy="834300"/>
            </a:xfrm>
          </p:grpSpPr>
          <p:sp>
            <p:nvSpPr>
              <p:cNvPr id="96" name="Google Shape;96;g1b6ca7313d5_0_136"/>
              <p:cNvSpPr/>
              <p:nvPr/>
            </p:nvSpPr>
            <p:spPr>
              <a:xfrm flipH="1">
                <a:off x="2228107"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1b6ca7313d5_0_136"/>
              <p:cNvSpPr/>
              <p:nvPr/>
            </p:nvSpPr>
            <p:spPr>
              <a:xfrm flipH="1">
                <a:off x="2228107"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1b6ca7313d5_0_136"/>
              <p:cNvSpPr/>
              <p:nvPr/>
            </p:nvSpPr>
            <p:spPr>
              <a:xfrm flipH="1">
                <a:off x="2228107"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1b6ca7313d5_0_136"/>
              <p:cNvSpPr/>
              <p:nvPr/>
            </p:nvSpPr>
            <p:spPr>
              <a:xfrm flipH="1">
                <a:off x="2228107"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 name="Google Shape;100;g1b6ca7313d5_0_136"/>
            <p:cNvGrpSpPr/>
            <p:nvPr/>
          </p:nvGrpSpPr>
          <p:grpSpPr>
            <a:xfrm>
              <a:off x="2599462" y="4518900"/>
              <a:ext cx="231600" cy="624600"/>
              <a:chOff x="2599462" y="4518900"/>
              <a:chExt cx="231600" cy="624600"/>
            </a:xfrm>
          </p:grpSpPr>
          <p:sp>
            <p:nvSpPr>
              <p:cNvPr id="101" name="Google Shape;101;g1b6ca7313d5_0_136"/>
              <p:cNvSpPr/>
              <p:nvPr/>
            </p:nvSpPr>
            <p:spPr>
              <a:xfrm flipH="1">
                <a:off x="2599462"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1b6ca7313d5_0_136"/>
              <p:cNvSpPr/>
              <p:nvPr/>
            </p:nvSpPr>
            <p:spPr>
              <a:xfrm flipH="1">
                <a:off x="2599462"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1b6ca7313d5_0_136"/>
              <p:cNvSpPr/>
              <p:nvPr/>
            </p:nvSpPr>
            <p:spPr>
              <a:xfrm flipH="1">
                <a:off x="2599462"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 name="Google Shape;104;g1b6ca7313d5_0_136"/>
            <p:cNvGrpSpPr/>
            <p:nvPr/>
          </p:nvGrpSpPr>
          <p:grpSpPr>
            <a:xfrm>
              <a:off x="3342171" y="4099200"/>
              <a:ext cx="231600" cy="1044300"/>
              <a:chOff x="3342171" y="4099200"/>
              <a:chExt cx="231600" cy="1044300"/>
            </a:xfrm>
          </p:grpSpPr>
          <p:sp>
            <p:nvSpPr>
              <p:cNvPr id="105" name="Google Shape;105;g1b6ca7313d5_0_136"/>
              <p:cNvSpPr/>
              <p:nvPr/>
            </p:nvSpPr>
            <p:spPr>
              <a:xfrm flipH="1">
                <a:off x="3342171"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1b6ca7313d5_0_136"/>
              <p:cNvSpPr/>
              <p:nvPr/>
            </p:nvSpPr>
            <p:spPr>
              <a:xfrm flipH="1">
                <a:off x="3342171"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1b6ca7313d5_0_136"/>
              <p:cNvSpPr/>
              <p:nvPr/>
            </p:nvSpPr>
            <p:spPr>
              <a:xfrm flipH="1">
                <a:off x="3342171"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1b6ca7313d5_0_136"/>
              <p:cNvSpPr/>
              <p:nvPr/>
            </p:nvSpPr>
            <p:spPr>
              <a:xfrm flipH="1">
                <a:off x="3342171" y="4099200"/>
                <a:ext cx="231600" cy="104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1b6ca7313d5_0_136"/>
              <p:cNvSpPr/>
              <p:nvPr/>
            </p:nvSpPr>
            <p:spPr>
              <a:xfrm flipH="1">
                <a:off x="3342171"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 name="Google Shape;110;g1b6ca7313d5_0_136"/>
            <p:cNvGrpSpPr/>
            <p:nvPr/>
          </p:nvGrpSpPr>
          <p:grpSpPr>
            <a:xfrm>
              <a:off x="3713525" y="4309200"/>
              <a:ext cx="231600" cy="834300"/>
              <a:chOff x="3713525" y="4309200"/>
              <a:chExt cx="231600" cy="834300"/>
            </a:xfrm>
          </p:grpSpPr>
          <p:sp>
            <p:nvSpPr>
              <p:cNvPr id="111" name="Google Shape;111;g1b6ca7313d5_0_136"/>
              <p:cNvSpPr/>
              <p:nvPr/>
            </p:nvSpPr>
            <p:spPr>
              <a:xfrm flipH="1">
                <a:off x="3713525"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1b6ca7313d5_0_136"/>
              <p:cNvSpPr/>
              <p:nvPr/>
            </p:nvSpPr>
            <p:spPr>
              <a:xfrm flipH="1">
                <a:off x="3713525"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1b6ca7313d5_0_136"/>
              <p:cNvSpPr/>
              <p:nvPr/>
            </p:nvSpPr>
            <p:spPr>
              <a:xfrm flipH="1">
                <a:off x="3713525"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b6ca7313d5_0_136"/>
              <p:cNvSpPr/>
              <p:nvPr/>
            </p:nvSpPr>
            <p:spPr>
              <a:xfrm flipH="1">
                <a:off x="3713525"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g1b6ca7313d5_0_136"/>
            <p:cNvGrpSpPr/>
            <p:nvPr/>
          </p:nvGrpSpPr>
          <p:grpSpPr>
            <a:xfrm>
              <a:off x="1485398" y="4309200"/>
              <a:ext cx="231600" cy="834300"/>
              <a:chOff x="1485398" y="4309200"/>
              <a:chExt cx="231600" cy="834300"/>
            </a:xfrm>
          </p:grpSpPr>
          <p:sp>
            <p:nvSpPr>
              <p:cNvPr id="116" name="Google Shape;116;g1b6ca7313d5_0_136"/>
              <p:cNvSpPr/>
              <p:nvPr/>
            </p:nvSpPr>
            <p:spPr>
              <a:xfrm flipH="1">
                <a:off x="1485398"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b6ca7313d5_0_136"/>
              <p:cNvSpPr/>
              <p:nvPr/>
            </p:nvSpPr>
            <p:spPr>
              <a:xfrm flipH="1">
                <a:off x="1485398"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b6ca7313d5_0_136"/>
              <p:cNvSpPr/>
              <p:nvPr/>
            </p:nvSpPr>
            <p:spPr>
              <a:xfrm flipH="1">
                <a:off x="1485398"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b6ca7313d5_0_136"/>
              <p:cNvSpPr/>
              <p:nvPr/>
            </p:nvSpPr>
            <p:spPr>
              <a:xfrm flipH="1">
                <a:off x="1485398"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 name="Google Shape;120;g1b6ca7313d5_0_136"/>
            <p:cNvGrpSpPr/>
            <p:nvPr/>
          </p:nvGrpSpPr>
          <p:grpSpPr>
            <a:xfrm>
              <a:off x="4084879" y="4518900"/>
              <a:ext cx="231600" cy="624600"/>
              <a:chOff x="4084879" y="4518900"/>
              <a:chExt cx="231600" cy="624600"/>
            </a:xfrm>
          </p:grpSpPr>
          <p:sp>
            <p:nvSpPr>
              <p:cNvPr id="121" name="Google Shape;121;g1b6ca7313d5_0_136"/>
              <p:cNvSpPr/>
              <p:nvPr/>
            </p:nvSpPr>
            <p:spPr>
              <a:xfrm flipH="1">
                <a:off x="4084879"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b6ca7313d5_0_136"/>
              <p:cNvSpPr/>
              <p:nvPr/>
            </p:nvSpPr>
            <p:spPr>
              <a:xfrm flipH="1">
                <a:off x="4084879"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1b6ca7313d5_0_136"/>
              <p:cNvSpPr/>
              <p:nvPr/>
            </p:nvSpPr>
            <p:spPr>
              <a:xfrm flipH="1">
                <a:off x="4084879"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 name="Google Shape;124;g1b6ca7313d5_0_136"/>
            <p:cNvGrpSpPr/>
            <p:nvPr/>
          </p:nvGrpSpPr>
          <p:grpSpPr>
            <a:xfrm>
              <a:off x="2970816" y="4309200"/>
              <a:ext cx="231600" cy="834300"/>
              <a:chOff x="2970816" y="4309200"/>
              <a:chExt cx="231600" cy="834300"/>
            </a:xfrm>
          </p:grpSpPr>
          <p:sp>
            <p:nvSpPr>
              <p:cNvPr id="125" name="Google Shape;125;g1b6ca7313d5_0_136"/>
              <p:cNvSpPr/>
              <p:nvPr/>
            </p:nvSpPr>
            <p:spPr>
              <a:xfrm flipH="1">
                <a:off x="2970816"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1b6ca7313d5_0_136"/>
              <p:cNvSpPr/>
              <p:nvPr/>
            </p:nvSpPr>
            <p:spPr>
              <a:xfrm flipH="1">
                <a:off x="2970816"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b6ca7313d5_0_136"/>
              <p:cNvSpPr/>
              <p:nvPr/>
            </p:nvSpPr>
            <p:spPr>
              <a:xfrm flipH="1">
                <a:off x="2970816"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b6ca7313d5_0_136"/>
              <p:cNvSpPr/>
              <p:nvPr/>
            </p:nvSpPr>
            <p:spPr>
              <a:xfrm flipH="1">
                <a:off x="2970816"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 name="Google Shape;129;g1b6ca7313d5_0_136"/>
            <p:cNvGrpSpPr/>
            <p:nvPr/>
          </p:nvGrpSpPr>
          <p:grpSpPr>
            <a:xfrm>
              <a:off x="4456234" y="4309200"/>
              <a:ext cx="231600" cy="834300"/>
              <a:chOff x="4456234" y="4309200"/>
              <a:chExt cx="231600" cy="834300"/>
            </a:xfrm>
          </p:grpSpPr>
          <p:sp>
            <p:nvSpPr>
              <p:cNvPr id="130" name="Google Shape;130;g1b6ca7313d5_0_136"/>
              <p:cNvSpPr/>
              <p:nvPr/>
            </p:nvSpPr>
            <p:spPr>
              <a:xfrm flipH="1">
                <a:off x="4456234"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b6ca7313d5_0_136"/>
              <p:cNvSpPr/>
              <p:nvPr/>
            </p:nvSpPr>
            <p:spPr>
              <a:xfrm flipH="1">
                <a:off x="4456234"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1b6ca7313d5_0_136"/>
              <p:cNvSpPr/>
              <p:nvPr/>
            </p:nvSpPr>
            <p:spPr>
              <a:xfrm flipH="1">
                <a:off x="4456234"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b6ca7313d5_0_136"/>
              <p:cNvSpPr/>
              <p:nvPr/>
            </p:nvSpPr>
            <p:spPr>
              <a:xfrm flipH="1">
                <a:off x="4456234"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g1b6ca7313d5_0_136"/>
            <p:cNvGrpSpPr/>
            <p:nvPr/>
          </p:nvGrpSpPr>
          <p:grpSpPr>
            <a:xfrm>
              <a:off x="4827588" y="4099200"/>
              <a:ext cx="231600" cy="1044300"/>
              <a:chOff x="4827588" y="4099200"/>
              <a:chExt cx="231600" cy="1044300"/>
            </a:xfrm>
          </p:grpSpPr>
          <p:sp>
            <p:nvSpPr>
              <p:cNvPr id="135" name="Google Shape;135;g1b6ca7313d5_0_136"/>
              <p:cNvSpPr/>
              <p:nvPr/>
            </p:nvSpPr>
            <p:spPr>
              <a:xfrm flipH="1">
                <a:off x="4827588"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b6ca7313d5_0_136"/>
              <p:cNvSpPr/>
              <p:nvPr/>
            </p:nvSpPr>
            <p:spPr>
              <a:xfrm flipH="1">
                <a:off x="4827588"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1b6ca7313d5_0_136"/>
              <p:cNvSpPr/>
              <p:nvPr/>
            </p:nvSpPr>
            <p:spPr>
              <a:xfrm flipH="1">
                <a:off x="4827588"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b6ca7313d5_0_136"/>
              <p:cNvSpPr/>
              <p:nvPr/>
            </p:nvSpPr>
            <p:spPr>
              <a:xfrm flipH="1">
                <a:off x="4827588" y="4099200"/>
                <a:ext cx="231600" cy="104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b6ca7313d5_0_136"/>
              <p:cNvSpPr/>
              <p:nvPr/>
            </p:nvSpPr>
            <p:spPr>
              <a:xfrm flipH="1">
                <a:off x="4827588"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 name="Google Shape;140;g1b6ca7313d5_0_136"/>
            <p:cNvGrpSpPr/>
            <p:nvPr/>
          </p:nvGrpSpPr>
          <p:grpSpPr>
            <a:xfrm>
              <a:off x="5198943" y="4309200"/>
              <a:ext cx="231600" cy="834300"/>
              <a:chOff x="5198943" y="4309200"/>
              <a:chExt cx="231600" cy="834300"/>
            </a:xfrm>
          </p:grpSpPr>
          <p:sp>
            <p:nvSpPr>
              <p:cNvPr id="141" name="Google Shape;141;g1b6ca7313d5_0_136"/>
              <p:cNvSpPr/>
              <p:nvPr/>
            </p:nvSpPr>
            <p:spPr>
              <a:xfrm flipH="1">
                <a:off x="5198943"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b6ca7313d5_0_136"/>
              <p:cNvSpPr/>
              <p:nvPr/>
            </p:nvSpPr>
            <p:spPr>
              <a:xfrm flipH="1">
                <a:off x="5198943"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b6ca7313d5_0_136"/>
              <p:cNvSpPr/>
              <p:nvPr/>
            </p:nvSpPr>
            <p:spPr>
              <a:xfrm flipH="1">
                <a:off x="5198943"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1b6ca7313d5_0_136"/>
              <p:cNvSpPr/>
              <p:nvPr/>
            </p:nvSpPr>
            <p:spPr>
              <a:xfrm flipH="1">
                <a:off x="5198943"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 name="Google Shape;145;g1b6ca7313d5_0_136"/>
            <p:cNvGrpSpPr/>
            <p:nvPr/>
          </p:nvGrpSpPr>
          <p:grpSpPr>
            <a:xfrm>
              <a:off x="5570297" y="4518900"/>
              <a:ext cx="231600" cy="624600"/>
              <a:chOff x="5570297" y="4518900"/>
              <a:chExt cx="231600" cy="624600"/>
            </a:xfrm>
          </p:grpSpPr>
          <p:sp>
            <p:nvSpPr>
              <p:cNvPr id="146" name="Google Shape;146;g1b6ca7313d5_0_136"/>
              <p:cNvSpPr/>
              <p:nvPr/>
            </p:nvSpPr>
            <p:spPr>
              <a:xfrm flipH="1">
                <a:off x="5570297"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1b6ca7313d5_0_136"/>
              <p:cNvSpPr/>
              <p:nvPr/>
            </p:nvSpPr>
            <p:spPr>
              <a:xfrm flipH="1">
                <a:off x="5570297"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1b6ca7313d5_0_136"/>
              <p:cNvSpPr/>
              <p:nvPr/>
            </p:nvSpPr>
            <p:spPr>
              <a:xfrm flipH="1">
                <a:off x="5570297"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 name="Google Shape;149;g1b6ca7313d5_0_136"/>
            <p:cNvGrpSpPr/>
            <p:nvPr/>
          </p:nvGrpSpPr>
          <p:grpSpPr>
            <a:xfrm>
              <a:off x="5941652" y="4309200"/>
              <a:ext cx="231600" cy="834300"/>
              <a:chOff x="5941652" y="4309200"/>
              <a:chExt cx="231600" cy="834300"/>
            </a:xfrm>
          </p:grpSpPr>
          <p:sp>
            <p:nvSpPr>
              <p:cNvPr id="150" name="Google Shape;150;g1b6ca7313d5_0_136"/>
              <p:cNvSpPr/>
              <p:nvPr/>
            </p:nvSpPr>
            <p:spPr>
              <a:xfrm flipH="1">
                <a:off x="5941652"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1b6ca7313d5_0_136"/>
              <p:cNvSpPr/>
              <p:nvPr/>
            </p:nvSpPr>
            <p:spPr>
              <a:xfrm flipH="1">
                <a:off x="5941652"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1b6ca7313d5_0_136"/>
              <p:cNvSpPr/>
              <p:nvPr/>
            </p:nvSpPr>
            <p:spPr>
              <a:xfrm flipH="1">
                <a:off x="5941652"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1b6ca7313d5_0_136"/>
              <p:cNvSpPr/>
              <p:nvPr/>
            </p:nvSpPr>
            <p:spPr>
              <a:xfrm flipH="1">
                <a:off x="5941652"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 name="Google Shape;154;g1b6ca7313d5_0_136"/>
            <p:cNvGrpSpPr/>
            <p:nvPr/>
          </p:nvGrpSpPr>
          <p:grpSpPr>
            <a:xfrm>
              <a:off x="6313006" y="4099200"/>
              <a:ext cx="231600" cy="1044300"/>
              <a:chOff x="6313006" y="4099200"/>
              <a:chExt cx="231600" cy="1044300"/>
            </a:xfrm>
          </p:grpSpPr>
          <p:sp>
            <p:nvSpPr>
              <p:cNvPr id="155" name="Google Shape;155;g1b6ca7313d5_0_136"/>
              <p:cNvSpPr/>
              <p:nvPr/>
            </p:nvSpPr>
            <p:spPr>
              <a:xfrm flipH="1">
                <a:off x="6313006"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1b6ca7313d5_0_136"/>
              <p:cNvSpPr/>
              <p:nvPr/>
            </p:nvSpPr>
            <p:spPr>
              <a:xfrm flipH="1">
                <a:off x="6313006"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1b6ca7313d5_0_136"/>
              <p:cNvSpPr/>
              <p:nvPr/>
            </p:nvSpPr>
            <p:spPr>
              <a:xfrm flipH="1">
                <a:off x="6313006"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1b6ca7313d5_0_136"/>
              <p:cNvSpPr/>
              <p:nvPr/>
            </p:nvSpPr>
            <p:spPr>
              <a:xfrm flipH="1">
                <a:off x="6313006" y="4099200"/>
                <a:ext cx="231600" cy="104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b6ca7313d5_0_136"/>
              <p:cNvSpPr/>
              <p:nvPr/>
            </p:nvSpPr>
            <p:spPr>
              <a:xfrm flipH="1">
                <a:off x="6313006"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g1b6ca7313d5_0_136"/>
            <p:cNvGrpSpPr/>
            <p:nvPr/>
          </p:nvGrpSpPr>
          <p:grpSpPr>
            <a:xfrm>
              <a:off x="6684361" y="4309200"/>
              <a:ext cx="231600" cy="834300"/>
              <a:chOff x="6684361" y="4309200"/>
              <a:chExt cx="231600" cy="834300"/>
            </a:xfrm>
          </p:grpSpPr>
          <p:sp>
            <p:nvSpPr>
              <p:cNvPr id="161" name="Google Shape;161;g1b6ca7313d5_0_136"/>
              <p:cNvSpPr/>
              <p:nvPr/>
            </p:nvSpPr>
            <p:spPr>
              <a:xfrm flipH="1">
                <a:off x="6684361"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1b6ca7313d5_0_136"/>
              <p:cNvSpPr/>
              <p:nvPr/>
            </p:nvSpPr>
            <p:spPr>
              <a:xfrm flipH="1">
                <a:off x="6684361"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1b6ca7313d5_0_136"/>
              <p:cNvSpPr/>
              <p:nvPr/>
            </p:nvSpPr>
            <p:spPr>
              <a:xfrm flipH="1">
                <a:off x="6684361"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1b6ca7313d5_0_136"/>
              <p:cNvSpPr/>
              <p:nvPr/>
            </p:nvSpPr>
            <p:spPr>
              <a:xfrm flipH="1">
                <a:off x="6684361"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 name="Google Shape;165;g1b6ca7313d5_0_136"/>
            <p:cNvGrpSpPr/>
            <p:nvPr/>
          </p:nvGrpSpPr>
          <p:grpSpPr>
            <a:xfrm>
              <a:off x="7055715" y="4518900"/>
              <a:ext cx="231600" cy="624600"/>
              <a:chOff x="7055715" y="4518900"/>
              <a:chExt cx="231600" cy="624600"/>
            </a:xfrm>
          </p:grpSpPr>
          <p:sp>
            <p:nvSpPr>
              <p:cNvPr id="166" name="Google Shape;166;g1b6ca7313d5_0_136"/>
              <p:cNvSpPr/>
              <p:nvPr/>
            </p:nvSpPr>
            <p:spPr>
              <a:xfrm flipH="1">
                <a:off x="7055715"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1b6ca7313d5_0_136"/>
              <p:cNvSpPr/>
              <p:nvPr/>
            </p:nvSpPr>
            <p:spPr>
              <a:xfrm flipH="1">
                <a:off x="7055715"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1b6ca7313d5_0_136"/>
              <p:cNvSpPr/>
              <p:nvPr/>
            </p:nvSpPr>
            <p:spPr>
              <a:xfrm flipH="1">
                <a:off x="7055715"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g1b6ca7313d5_0_136"/>
            <p:cNvGrpSpPr/>
            <p:nvPr/>
          </p:nvGrpSpPr>
          <p:grpSpPr>
            <a:xfrm>
              <a:off x="7798424" y="4099200"/>
              <a:ext cx="231600" cy="1044300"/>
              <a:chOff x="7798424" y="4099200"/>
              <a:chExt cx="231600" cy="1044300"/>
            </a:xfrm>
          </p:grpSpPr>
          <p:sp>
            <p:nvSpPr>
              <p:cNvPr id="170" name="Google Shape;170;g1b6ca7313d5_0_136"/>
              <p:cNvSpPr/>
              <p:nvPr/>
            </p:nvSpPr>
            <p:spPr>
              <a:xfrm flipH="1">
                <a:off x="7798424"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b6ca7313d5_0_136"/>
              <p:cNvSpPr/>
              <p:nvPr/>
            </p:nvSpPr>
            <p:spPr>
              <a:xfrm flipH="1">
                <a:off x="7798424"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1b6ca7313d5_0_136"/>
              <p:cNvSpPr/>
              <p:nvPr/>
            </p:nvSpPr>
            <p:spPr>
              <a:xfrm flipH="1">
                <a:off x="7798424"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b6ca7313d5_0_136"/>
              <p:cNvSpPr/>
              <p:nvPr/>
            </p:nvSpPr>
            <p:spPr>
              <a:xfrm flipH="1">
                <a:off x="7798424" y="4099200"/>
                <a:ext cx="231600" cy="104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1b6ca7313d5_0_136"/>
              <p:cNvSpPr/>
              <p:nvPr/>
            </p:nvSpPr>
            <p:spPr>
              <a:xfrm flipH="1">
                <a:off x="7798424"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 name="Google Shape;175;g1b6ca7313d5_0_136"/>
            <p:cNvGrpSpPr/>
            <p:nvPr/>
          </p:nvGrpSpPr>
          <p:grpSpPr>
            <a:xfrm>
              <a:off x="8169779" y="4309200"/>
              <a:ext cx="231600" cy="834300"/>
              <a:chOff x="8169779" y="4309200"/>
              <a:chExt cx="231600" cy="834300"/>
            </a:xfrm>
          </p:grpSpPr>
          <p:sp>
            <p:nvSpPr>
              <p:cNvPr id="176" name="Google Shape;176;g1b6ca7313d5_0_136"/>
              <p:cNvSpPr/>
              <p:nvPr/>
            </p:nvSpPr>
            <p:spPr>
              <a:xfrm flipH="1">
                <a:off x="8169779"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1b6ca7313d5_0_136"/>
              <p:cNvSpPr/>
              <p:nvPr/>
            </p:nvSpPr>
            <p:spPr>
              <a:xfrm flipH="1">
                <a:off x="8169779"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1b6ca7313d5_0_136"/>
              <p:cNvSpPr/>
              <p:nvPr/>
            </p:nvSpPr>
            <p:spPr>
              <a:xfrm flipH="1">
                <a:off x="8169779"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1b6ca7313d5_0_136"/>
              <p:cNvSpPr/>
              <p:nvPr/>
            </p:nvSpPr>
            <p:spPr>
              <a:xfrm flipH="1">
                <a:off x="8169779"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 name="Google Shape;180;g1b6ca7313d5_0_136"/>
            <p:cNvGrpSpPr/>
            <p:nvPr/>
          </p:nvGrpSpPr>
          <p:grpSpPr>
            <a:xfrm>
              <a:off x="7427070" y="4309200"/>
              <a:ext cx="231600" cy="834300"/>
              <a:chOff x="7427070" y="4309200"/>
              <a:chExt cx="231600" cy="834300"/>
            </a:xfrm>
          </p:grpSpPr>
          <p:sp>
            <p:nvSpPr>
              <p:cNvPr id="181" name="Google Shape;181;g1b6ca7313d5_0_136"/>
              <p:cNvSpPr/>
              <p:nvPr/>
            </p:nvSpPr>
            <p:spPr>
              <a:xfrm flipH="1">
                <a:off x="7427070"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1b6ca7313d5_0_136"/>
              <p:cNvSpPr/>
              <p:nvPr/>
            </p:nvSpPr>
            <p:spPr>
              <a:xfrm flipH="1">
                <a:off x="7427070"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1b6ca7313d5_0_136"/>
              <p:cNvSpPr/>
              <p:nvPr/>
            </p:nvSpPr>
            <p:spPr>
              <a:xfrm flipH="1">
                <a:off x="7427070"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1b6ca7313d5_0_136"/>
              <p:cNvSpPr/>
              <p:nvPr/>
            </p:nvSpPr>
            <p:spPr>
              <a:xfrm flipH="1">
                <a:off x="7427070"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 name="Google Shape;185;g1b6ca7313d5_0_136"/>
            <p:cNvGrpSpPr/>
            <p:nvPr/>
          </p:nvGrpSpPr>
          <p:grpSpPr>
            <a:xfrm>
              <a:off x="8541133" y="4518900"/>
              <a:ext cx="231600" cy="624600"/>
              <a:chOff x="8541133" y="4518900"/>
              <a:chExt cx="231600" cy="624600"/>
            </a:xfrm>
          </p:grpSpPr>
          <p:sp>
            <p:nvSpPr>
              <p:cNvPr id="186" name="Google Shape;186;g1b6ca7313d5_0_136"/>
              <p:cNvSpPr/>
              <p:nvPr/>
            </p:nvSpPr>
            <p:spPr>
              <a:xfrm flipH="1">
                <a:off x="8541133"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1b6ca7313d5_0_136"/>
              <p:cNvSpPr/>
              <p:nvPr/>
            </p:nvSpPr>
            <p:spPr>
              <a:xfrm flipH="1">
                <a:off x="8541133"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1b6ca7313d5_0_136"/>
              <p:cNvSpPr/>
              <p:nvPr/>
            </p:nvSpPr>
            <p:spPr>
              <a:xfrm flipH="1">
                <a:off x="8541133"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 name="Google Shape;189;g1b6ca7313d5_0_136"/>
            <p:cNvGrpSpPr/>
            <p:nvPr/>
          </p:nvGrpSpPr>
          <p:grpSpPr>
            <a:xfrm>
              <a:off x="8912488" y="4309200"/>
              <a:ext cx="231600" cy="834300"/>
              <a:chOff x="8912488" y="4309200"/>
              <a:chExt cx="231600" cy="834300"/>
            </a:xfrm>
          </p:grpSpPr>
          <p:sp>
            <p:nvSpPr>
              <p:cNvPr id="190" name="Google Shape;190;g1b6ca7313d5_0_136"/>
              <p:cNvSpPr/>
              <p:nvPr/>
            </p:nvSpPr>
            <p:spPr>
              <a:xfrm flipH="1">
                <a:off x="8912488" y="4728600"/>
                <a:ext cx="231600" cy="4149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1b6ca7313d5_0_136"/>
              <p:cNvSpPr/>
              <p:nvPr/>
            </p:nvSpPr>
            <p:spPr>
              <a:xfrm flipH="1">
                <a:off x="8912488" y="4309200"/>
                <a:ext cx="231600" cy="8343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1b6ca7313d5_0_136"/>
              <p:cNvSpPr/>
              <p:nvPr/>
            </p:nvSpPr>
            <p:spPr>
              <a:xfrm flipH="1">
                <a:off x="8912488" y="4518900"/>
                <a:ext cx="231600" cy="6246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b6ca7313d5_0_136"/>
              <p:cNvSpPr/>
              <p:nvPr/>
            </p:nvSpPr>
            <p:spPr>
              <a:xfrm flipH="1">
                <a:off x="8912488" y="4938300"/>
                <a:ext cx="231600" cy="2052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94" name="Google Shape;194;g1b6ca7313d5_0_136"/>
          <p:cNvSpPr txBox="1"/>
          <p:nvPr>
            <p:ph hasCustomPrompt="1" type="title"/>
          </p:nvPr>
        </p:nvSpPr>
        <p:spPr>
          <a:xfrm>
            <a:off x="1851500" y="1030300"/>
            <a:ext cx="8489100" cy="2484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lt1"/>
              </a:buClr>
              <a:buSzPts val="10700"/>
              <a:buNone/>
              <a:defRPr sz="10700">
                <a:solidFill>
                  <a:schemeClr val="lt1"/>
                </a:solidFill>
              </a:defRPr>
            </a:lvl1pPr>
            <a:lvl2pPr lvl="1" algn="ctr">
              <a:lnSpc>
                <a:spcPct val="100000"/>
              </a:lnSpc>
              <a:spcBef>
                <a:spcPts val="0"/>
              </a:spcBef>
              <a:spcAft>
                <a:spcPts val="0"/>
              </a:spcAft>
              <a:buClr>
                <a:schemeClr val="lt1"/>
              </a:buClr>
              <a:buSzPts val="10700"/>
              <a:buNone/>
              <a:defRPr sz="10700">
                <a:solidFill>
                  <a:schemeClr val="lt1"/>
                </a:solidFill>
              </a:defRPr>
            </a:lvl2pPr>
            <a:lvl3pPr lvl="2" algn="ctr">
              <a:lnSpc>
                <a:spcPct val="100000"/>
              </a:lnSpc>
              <a:spcBef>
                <a:spcPts val="0"/>
              </a:spcBef>
              <a:spcAft>
                <a:spcPts val="0"/>
              </a:spcAft>
              <a:buClr>
                <a:schemeClr val="lt1"/>
              </a:buClr>
              <a:buSzPts val="10700"/>
              <a:buNone/>
              <a:defRPr sz="10700">
                <a:solidFill>
                  <a:schemeClr val="lt1"/>
                </a:solidFill>
              </a:defRPr>
            </a:lvl3pPr>
            <a:lvl4pPr lvl="3" algn="ctr">
              <a:lnSpc>
                <a:spcPct val="100000"/>
              </a:lnSpc>
              <a:spcBef>
                <a:spcPts val="0"/>
              </a:spcBef>
              <a:spcAft>
                <a:spcPts val="0"/>
              </a:spcAft>
              <a:buClr>
                <a:schemeClr val="lt1"/>
              </a:buClr>
              <a:buSzPts val="10700"/>
              <a:buNone/>
              <a:defRPr sz="10700">
                <a:solidFill>
                  <a:schemeClr val="lt1"/>
                </a:solidFill>
              </a:defRPr>
            </a:lvl4pPr>
            <a:lvl5pPr lvl="4" algn="ctr">
              <a:lnSpc>
                <a:spcPct val="100000"/>
              </a:lnSpc>
              <a:spcBef>
                <a:spcPts val="0"/>
              </a:spcBef>
              <a:spcAft>
                <a:spcPts val="0"/>
              </a:spcAft>
              <a:buClr>
                <a:schemeClr val="lt1"/>
              </a:buClr>
              <a:buSzPts val="10700"/>
              <a:buNone/>
              <a:defRPr sz="10700">
                <a:solidFill>
                  <a:schemeClr val="lt1"/>
                </a:solidFill>
              </a:defRPr>
            </a:lvl5pPr>
            <a:lvl6pPr lvl="5" algn="ctr">
              <a:lnSpc>
                <a:spcPct val="100000"/>
              </a:lnSpc>
              <a:spcBef>
                <a:spcPts val="0"/>
              </a:spcBef>
              <a:spcAft>
                <a:spcPts val="0"/>
              </a:spcAft>
              <a:buClr>
                <a:schemeClr val="lt1"/>
              </a:buClr>
              <a:buSzPts val="10700"/>
              <a:buNone/>
              <a:defRPr sz="10700">
                <a:solidFill>
                  <a:schemeClr val="lt1"/>
                </a:solidFill>
              </a:defRPr>
            </a:lvl6pPr>
            <a:lvl7pPr lvl="6" algn="ctr">
              <a:lnSpc>
                <a:spcPct val="100000"/>
              </a:lnSpc>
              <a:spcBef>
                <a:spcPts val="0"/>
              </a:spcBef>
              <a:spcAft>
                <a:spcPts val="0"/>
              </a:spcAft>
              <a:buClr>
                <a:schemeClr val="lt1"/>
              </a:buClr>
              <a:buSzPts val="10700"/>
              <a:buNone/>
              <a:defRPr sz="10700">
                <a:solidFill>
                  <a:schemeClr val="lt1"/>
                </a:solidFill>
              </a:defRPr>
            </a:lvl7pPr>
            <a:lvl8pPr lvl="7" algn="ctr">
              <a:lnSpc>
                <a:spcPct val="100000"/>
              </a:lnSpc>
              <a:spcBef>
                <a:spcPts val="0"/>
              </a:spcBef>
              <a:spcAft>
                <a:spcPts val="0"/>
              </a:spcAft>
              <a:buClr>
                <a:schemeClr val="lt1"/>
              </a:buClr>
              <a:buSzPts val="10700"/>
              <a:buNone/>
              <a:defRPr sz="10700">
                <a:solidFill>
                  <a:schemeClr val="lt1"/>
                </a:solidFill>
              </a:defRPr>
            </a:lvl8pPr>
            <a:lvl9pPr lvl="8" algn="ctr">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195" name="Google Shape;195;g1b6ca7313d5_0_136"/>
          <p:cNvSpPr txBox="1"/>
          <p:nvPr>
            <p:ph idx="1" type="body"/>
          </p:nvPr>
        </p:nvSpPr>
        <p:spPr>
          <a:xfrm>
            <a:off x="1851500" y="3616400"/>
            <a:ext cx="8489100" cy="1481700"/>
          </a:xfrm>
          <a:prstGeom prst="rect">
            <a:avLst/>
          </a:prstGeom>
          <a:noFill/>
          <a:ln>
            <a:noFill/>
          </a:ln>
        </p:spPr>
        <p:txBody>
          <a:bodyPr anchorCtr="0" anchor="t" bIns="121900" lIns="121900" spcFirstLastPara="1" rIns="121900" wrap="square" tIns="121900">
            <a:normAutofit/>
          </a:bodyPr>
          <a:lstStyle>
            <a:lvl1pPr indent="-336550" lvl="0" marL="457200" algn="ctr">
              <a:lnSpc>
                <a:spcPct val="115000"/>
              </a:lnSpc>
              <a:spcBef>
                <a:spcPts val="0"/>
              </a:spcBef>
              <a:spcAft>
                <a:spcPts val="0"/>
              </a:spcAft>
              <a:buClr>
                <a:schemeClr val="lt1"/>
              </a:buClr>
              <a:buSzPts val="1700"/>
              <a:buChar char="●"/>
              <a:defRPr>
                <a:solidFill>
                  <a:schemeClr val="lt1"/>
                </a:solidFill>
              </a:defRPr>
            </a:lvl1pPr>
            <a:lvl2pPr indent="-323850" lvl="1" marL="914400" algn="ctr">
              <a:lnSpc>
                <a:spcPct val="115000"/>
              </a:lnSpc>
              <a:spcBef>
                <a:spcPts val="0"/>
              </a:spcBef>
              <a:spcAft>
                <a:spcPts val="0"/>
              </a:spcAft>
              <a:buClr>
                <a:schemeClr val="lt1"/>
              </a:buClr>
              <a:buSzPts val="1500"/>
              <a:buChar char="○"/>
              <a:defRPr>
                <a:solidFill>
                  <a:schemeClr val="lt1"/>
                </a:solidFill>
              </a:defRPr>
            </a:lvl2pPr>
            <a:lvl3pPr indent="-323850" lvl="2" marL="1371600" algn="ctr">
              <a:lnSpc>
                <a:spcPct val="115000"/>
              </a:lnSpc>
              <a:spcBef>
                <a:spcPts val="0"/>
              </a:spcBef>
              <a:spcAft>
                <a:spcPts val="0"/>
              </a:spcAft>
              <a:buClr>
                <a:schemeClr val="lt1"/>
              </a:buClr>
              <a:buSzPts val="1500"/>
              <a:buChar char="■"/>
              <a:defRPr>
                <a:solidFill>
                  <a:schemeClr val="lt1"/>
                </a:solidFill>
              </a:defRPr>
            </a:lvl3pPr>
            <a:lvl4pPr indent="-323850" lvl="3" marL="1828800" algn="ctr">
              <a:lnSpc>
                <a:spcPct val="115000"/>
              </a:lnSpc>
              <a:spcBef>
                <a:spcPts val="0"/>
              </a:spcBef>
              <a:spcAft>
                <a:spcPts val="0"/>
              </a:spcAft>
              <a:buClr>
                <a:schemeClr val="lt1"/>
              </a:buClr>
              <a:buSzPts val="1500"/>
              <a:buChar char="●"/>
              <a:defRPr>
                <a:solidFill>
                  <a:schemeClr val="lt1"/>
                </a:solidFill>
              </a:defRPr>
            </a:lvl4pPr>
            <a:lvl5pPr indent="-323850" lvl="4" marL="2286000" algn="ctr">
              <a:lnSpc>
                <a:spcPct val="115000"/>
              </a:lnSpc>
              <a:spcBef>
                <a:spcPts val="0"/>
              </a:spcBef>
              <a:spcAft>
                <a:spcPts val="0"/>
              </a:spcAft>
              <a:buClr>
                <a:schemeClr val="lt1"/>
              </a:buClr>
              <a:buSzPts val="1500"/>
              <a:buChar char="○"/>
              <a:defRPr>
                <a:solidFill>
                  <a:schemeClr val="lt1"/>
                </a:solidFill>
              </a:defRPr>
            </a:lvl5pPr>
            <a:lvl6pPr indent="-323850" lvl="5" marL="2743200" algn="ctr">
              <a:lnSpc>
                <a:spcPct val="115000"/>
              </a:lnSpc>
              <a:spcBef>
                <a:spcPts val="0"/>
              </a:spcBef>
              <a:spcAft>
                <a:spcPts val="0"/>
              </a:spcAft>
              <a:buClr>
                <a:schemeClr val="lt1"/>
              </a:buClr>
              <a:buSzPts val="1500"/>
              <a:buChar char="■"/>
              <a:defRPr>
                <a:solidFill>
                  <a:schemeClr val="lt1"/>
                </a:solidFill>
              </a:defRPr>
            </a:lvl6pPr>
            <a:lvl7pPr indent="-323850" lvl="6" marL="3200400" algn="ctr">
              <a:lnSpc>
                <a:spcPct val="115000"/>
              </a:lnSpc>
              <a:spcBef>
                <a:spcPts val="0"/>
              </a:spcBef>
              <a:spcAft>
                <a:spcPts val="0"/>
              </a:spcAft>
              <a:buClr>
                <a:schemeClr val="lt1"/>
              </a:buClr>
              <a:buSzPts val="1500"/>
              <a:buChar char="●"/>
              <a:defRPr>
                <a:solidFill>
                  <a:schemeClr val="lt1"/>
                </a:solidFill>
              </a:defRPr>
            </a:lvl7pPr>
            <a:lvl8pPr indent="-323850" lvl="7" marL="3657600" algn="ctr">
              <a:lnSpc>
                <a:spcPct val="115000"/>
              </a:lnSpc>
              <a:spcBef>
                <a:spcPts val="0"/>
              </a:spcBef>
              <a:spcAft>
                <a:spcPts val="0"/>
              </a:spcAft>
              <a:buClr>
                <a:schemeClr val="lt1"/>
              </a:buClr>
              <a:buSzPts val="1500"/>
              <a:buChar char="○"/>
              <a:defRPr>
                <a:solidFill>
                  <a:schemeClr val="lt1"/>
                </a:solidFill>
              </a:defRPr>
            </a:lvl8pPr>
            <a:lvl9pPr indent="-323850" lvl="8" marL="4114800" algn="ctr">
              <a:lnSpc>
                <a:spcPct val="115000"/>
              </a:lnSpc>
              <a:spcBef>
                <a:spcPts val="0"/>
              </a:spcBef>
              <a:spcAft>
                <a:spcPts val="0"/>
              </a:spcAft>
              <a:buClr>
                <a:schemeClr val="lt1"/>
              </a:buClr>
              <a:buSzPts val="1500"/>
              <a:buChar char="■"/>
              <a:defRPr>
                <a:solidFill>
                  <a:schemeClr val="lt1"/>
                </a:solidFill>
              </a:defRPr>
            </a:lvl9pPr>
          </a:lstStyle>
          <a:p/>
        </p:txBody>
      </p:sp>
      <p:sp>
        <p:nvSpPr>
          <p:cNvPr id="196" name="Google Shape;196;g1b6ca7313d5_0_13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7" name="Shape 197"/>
        <p:cNvGrpSpPr/>
        <p:nvPr/>
      </p:nvGrpSpPr>
      <p:grpSpPr>
        <a:xfrm>
          <a:off x="0" y="0"/>
          <a:ext cx="0" cy="0"/>
          <a:chOff x="0" y="0"/>
          <a:chExt cx="0" cy="0"/>
        </a:xfrm>
      </p:grpSpPr>
      <p:sp>
        <p:nvSpPr>
          <p:cNvPr id="198" name="Google Shape;198;g1b6ca7313d5_0_26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grpSp>
        <p:nvGrpSpPr>
          <p:cNvPr id="200" name="Google Shape;200;g1b6ca7313d5_0_94"/>
          <p:cNvGrpSpPr/>
          <p:nvPr/>
        </p:nvGrpSpPr>
        <p:grpSpPr>
          <a:xfrm>
            <a:off x="834621" y="399168"/>
            <a:ext cx="1332416" cy="1332416"/>
            <a:chOff x="348199" y="179450"/>
            <a:chExt cx="1116300" cy="1116300"/>
          </a:xfrm>
        </p:grpSpPr>
        <p:sp>
          <p:nvSpPr>
            <p:cNvPr id="201" name="Google Shape;201;g1b6ca7313d5_0_94"/>
            <p:cNvSpPr/>
            <p:nvPr/>
          </p:nvSpPr>
          <p:spPr>
            <a:xfrm rot="-5400000">
              <a:off x="574557" y="405788"/>
              <a:ext cx="663600" cy="6636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1b6ca7313d5_0_94"/>
            <p:cNvSpPr/>
            <p:nvPr/>
          </p:nvSpPr>
          <p:spPr>
            <a:xfrm rot="-5400000">
              <a:off x="348199" y="179450"/>
              <a:ext cx="1116300" cy="11163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g1b6ca7313d5_0_94"/>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4" name="Google Shape;204;g1b6ca7313d5_0_94"/>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5" name="Shape 205"/>
        <p:cNvGrpSpPr/>
        <p:nvPr/>
      </p:nvGrpSpPr>
      <p:grpSpPr>
        <a:xfrm>
          <a:off x="0" y="0"/>
          <a:ext cx="0" cy="0"/>
          <a:chOff x="0" y="0"/>
          <a:chExt cx="0" cy="0"/>
        </a:xfrm>
      </p:grpSpPr>
      <p:grpSp>
        <p:nvGrpSpPr>
          <p:cNvPr id="206" name="Google Shape;206;g1b6ca7313d5_0_44"/>
          <p:cNvGrpSpPr/>
          <p:nvPr/>
        </p:nvGrpSpPr>
        <p:grpSpPr>
          <a:xfrm>
            <a:off x="195687" y="4541"/>
            <a:ext cx="1644244" cy="1846001"/>
            <a:chOff x="146769" y="3406"/>
            <a:chExt cx="1233214" cy="1384535"/>
          </a:xfrm>
        </p:grpSpPr>
        <p:grpSp>
          <p:nvGrpSpPr>
            <p:cNvPr id="207" name="Google Shape;207;g1b6ca7313d5_0_44"/>
            <p:cNvGrpSpPr/>
            <p:nvPr/>
          </p:nvGrpSpPr>
          <p:grpSpPr>
            <a:xfrm>
              <a:off x="1063183" y="3406"/>
              <a:ext cx="316800" cy="688513"/>
              <a:chOff x="1063183" y="3406"/>
              <a:chExt cx="316800" cy="688513"/>
            </a:xfrm>
          </p:grpSpPr>
          <p:sp>
            <p:nvSpPr>
              <p:cNvPr id="208" name="Google Shape;208;g1b6ca7313d5_0_44"/>
              <p:cNvSpPr/>
              <p:nvPr/>
            </p:nvSpPr>
            <p:spPr>
              <a:xfrm rot="10800000">
                <a:off x="1063183" y="3419"/>
                <a:ext cx="316800" cy="688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1b6ca7313d5_0_44"/>
              <p:cNvSpPr/>
              <p:nvPr/>
            </p:nvSpPr>
            <p:spPr>
              <a:xfrm rot="10800000">
                <a:off x="1063183" y="3406"/>
                <a:ext cx="316800" cy="340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g1b6ca7313d5_0_44"/>
            <p:cNvGrpSpPr/>
            <p:nvPr/>
          </p:nvGrpSpPr>
          <p:grpSpPr>
            <a:xfrm>
              <a:off x="604976" y="3406"/>
              <a:ext cx="316800" cy="1036524"/>
              <a:chOff x="604976" y="3406"/>
              <a:chExt cx="316800" cy="1036524"/>
            </a:xfrm>
          </p:grpSpPr>
          <p:sp>
            <p:nvSpPr>
              <p:cNvPr id="211" name="Google Shape;211;g1b6ca7313d5_0_44"/>
              <p:cNvSpPr/>
              <p:nvPr/>
            </p:nvSpPr>
            <p:spPr>
              <a:xfrm rot="10800000">
                <a:off x="604976" y="3419"/>
                <a:ext cx="316800" cy="688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1b6ca7313d5_0_44"/>
              <p:cNvSpPr/>
              <p:nvPr/>
            </p:nvSpPr>
            <p:spPr>
              <a:xfrm rot="10800000">
                <a:off x="604976" y="3430"/>
                <a:ext cx="316800" cy="1036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b6ca7313d5_0_44"/>
              <p:cNvSpPr/>
              <p:nvPr/>
            </p:nvSpPr>
            <p:spPr>
              <a:xfrm rot="10800000">
                <a:off x="604976" y="3406"/>
                <a:ext cx="316800" cy="340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 name="Google Shape;214;g1b6ca7313d5_0_44"/>
            <p:cNvGrpSpPr/>
            <p:nvPr/>
          </p:nvGrpSpPr>
          <p:grpSpPr>
            <a:xfrm>
              <a:off x="146769" y="3406"/>
              <a:ext cx="316800" cy="1384535"/>
              <a:chOff x="146769" y="3406"/>
              <a:chExt cx="316800" cy="1384535"/>
            </a:xfrm>
          </p:grpSpPr>
          <p:sp>
            <p:nvSpPr>
              <p:cNvPr id="215" name="Google Shape;215;g1b6ca7313d5_0_44"/>
              <p:cNvSpPr/>
              <p:nvPr/>
            </p:nvSpPr>
            <p:spPr>
              <a:xfrm rot="10800000">
                <a:off x="146769" y="3419"/>
                <a:ext cx="316800" cy="688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1b6ca7313d5_0_44"/>
              <p:cNvSpPr/>
              <p:nvPr/>
            </p:nvSpPr>
            <p:spPr>
              <a:xfrm rot="10800000">
                <a:off x="146769" y="3441"/>
                <a:ext cx="316800" cy="1384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1b6ca7313d5_0_44"/>
              <p:cNvSpPr/>
              <p:nvPr/>
            </p:nvSpPr>
            <p:spPr>
              <a:xfrm rot="10800000">
                <a:off x="146769" y="3430"/>
                <a:ext cx="316800" cy="1036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1b6ca7313d5_0_44"/>
              <p:cNvSpPr/>
              <p:nvPr/>
            </p:nvSpPr>
            <p:spPr>
              <a:xfrm rot="10800000">
                <a:off x="146769" y="3406"/>
                <a:ext cx="316800" cy="340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19" name="Google Shape;219;g1b6ca7313d5_0_44"/>
          <p:cNvGrpSpPr/>
          <p:nvPr/>
        </p:nvGrpSpPr>
        <p:grpSpPr>
          <a:xfrm>
            <a:off x="9033219" y="3871914"/>
            <a:ext cx="2914790" cy="2985925"/>
            <a:chOff x="6775084" y="2904008"/>
            <a:chExt cx="2186147" cy="2239500"/>
          </a:xfrm>
        </p:grpSpPr>
        <p:grpSp>
          <p:nvGrpSpPr>
            <p:cNvPr id="220" name="Google Shape;220;g1b6ca7313d5_0_44"/>
            <p:cNvGrpSpPr/>
            <p:nvPr/>
          </p:nvGrpSpPr>
          <p:grpSpPr>
            <a:xfrm>
              <a:off x="6775084" y="4253708"/>
              <a:ext cx="409500" cy="889800"/>
              <a:chOff x="6775084" y="4253708"/>
              <a:chExt cx="409500" cy="889800"/>
            </a:xfrm>
          </p:grpSpPr>
          <p:sp>
            <p:nvSpPr>
              <p:cNvPr id="221" name="Google Shape;221;g1b6ca7313d5_0_44"/>
              <p:cNvSpPr/>
              <p:nvPr/>
            </p:nvSpPr>
            <p:spPr>
              <a:xfrm>
                <a:off x="6775084" y="4253708"/>
                <a:ext cx="409500" cy="8898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1b6ca7313d5_0_44"/>
              <p:cNvSpPr/>
              <p:nvPr/>
            </p:nvSpPr>
            <p:spPr>
              <a:xfrm>
                <a:off x="6775084" y="4703408"/>
                <a:ext cx="409500" cy="4401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 name="Google Shape;223;g1b6ca7313d5_0_44"/>
            <p:cNvGrpSpPr/>
            <p:nvPr/>
          </p:nvGrpSpPr>
          <p:grpSpPr>
            <a:xfrm>
              <a:off x="7367299" y="3804008"/>
              <a:ext cx="409500" cy="1339500"/>
              <a:chOff x="7367299" y="3804008"/>
              <a:chExt cx="409500" cy="1339500"/>
            </a:xfrm>
          </p:grpSpPr>
          <p:sp>
            <p:nvSpPr>
              <p:cNvPr id="224" name="Google Shape;224;g1b6ca7313d5_0_44"/>
              <p:cNvSpPr/>
              <p:nvPr/>
            </p:nvSpPr>
            <p:spPr>
              <a:xfrm>
                <a:off x="7367299" y="4253708"/>
                <a:ext cx="409500" cy="8898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1b6ca7313d5_0_44"/>
              <p:cNvSpPr/>
              <p:nvPr/>
            </p:nvSpPr>
            <p:spPr>
              <a:xfrm>
                <a:off x="7367299" y="3804008"/>
                <a:ext cx="409500" cy="1339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1b6ca7313d5_0_44"/>
              <p:cNvSpPr/>
              <p:nvPr/>
            </p:nvSpPr>
            <p:spPr>
              <a:xfrm>
                <a:off x="7367299" y="4703408"/>
                <a:ext cx="409500" cy="4401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 name="Google Shape;227;g1b6ca7313d5_0_44"/>
            <p:cNvGrpSpPr/>
            <p:nvPr/>
          </p:nvGrpSpPr>
          <p:grpSpPr>
            <a:xfrm>
              <a:off x="7959516" y="3354008"/>
              <a:ext cx="409500" cy="1789500"/>
              <a:chOff x="7959516" y="3354008"/>
              <a:chExt cx="409500" cy="1789500"/>
            </a:xfrm>
          </p:grpSpPr>
          <p:sp>
            <p:nvSpPr>
              <p:cNvPr id="228" name="Google Shape;228;g1b6ca7313d5_0_44"/>
              <p:cNvSpPr/>
              <p:nvPr/>
            </p:nvSpPr>
            <p:spPr>
              <a:xfrm>
                <a:off x="7959516" y="4253708"/>
                <a:ext cx="409500" cy="8898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b6ca7313d5_0_44"/>
              <p:cNvSpPr/>
              <p:nvPr/>
            </p:nvSpPr>
            <p:spPr>
              <a:xfrm>
                <a:off x="7959516" y="3354008"/>
                <a:ext cx="409500" cy="1789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1b6ca7313d5_0_44"/>
              <p:cNvSpPr/>
              <p:nvPr/>
            </p:nvSpPr>
            <p:spPr>
              <a:xfrm>
                <a:off x="7959516" y="3804008"/>
                <a:ext cx="409500" cy="1339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1b6ca7313d5_0_44"/>
              <p:cNvSpPr/>
              <p:nvPr/>
            </p:nvSpPr>
            <p:spPr>
              <a:xfrm>
                <a:off x="7959516" y="4703408"/>
                <a:ext cx="409500" cy="4401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 name="Google Shape;232;g1b6ca7313d5_0_44"/>
            <p:cNvGrpSpPr/>
            <p:nvPr/>
          </p:nvGrpSpPr>
          <p:grpSpPr>
            <a:xfrm>
              <a:off x="8551731" y="2904008"/>
              <a:ext cx="409500" cy="2239500"/>
              <a:chOff x="8551731" y="2904008"/>
              <a:chExt cx="409500" cy="2239500"/>
            </a:xfrm>
          </p:grpSpPr>
          <p:sp>
            <p:nvSpPr>
              <p:cNvPr id="233" name="Google Shape;233;g1b6ca7313d5_0_44"/>
              <p:cNvSpPr/>
              <p:nvPr/>
            </p:nvSpPr>
            <p:spPr>
              <a:xfrm>
                <a:off x="8551731" y="4253708"/>
                <a:ext cx="409500" cy="8898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1b6ca7313d5_0_44"/>
              <p:cNvSpPr/>
              <p:nvPr/>
            </p:nvSpPr>
            <p:spPr>
              <a:xfrm>
                <a:off x="8551731" y="3354008"/>
                <a:ext cx="409500" cy="1789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1b6ca7313d5_0_44"/>
              <p:cNvSpPr/>
              <p:nvPr/>
            </p:nvSpPr>
            <p:spPr>
              <a:xfrm>
                <a:off x="8551731" y="3804008"/>
                <a:ext cx="409500" cy="1339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1b6ca7313d5_0_44"/>
              <p:cNvSpPr/>
              <p:nvPr/>
            </p:nvSpPr>
            <p:spPr>
              <a:xfrm>
                <a:off x="8551731" y="2904008"/>
                <a:ext cx="409500" cy="22395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1b6ca7313d5_0_44"/>
              <p:cNvSpPr/>
              <p:nvPr/>
            </p:nvSpPr>
            <p:spPr>
              <a:xfrm>
                <a:off x="8551731" y="4703408"/>
                <a:ext cx="409500" cy="440100"/>
              </a:xfrm>
              <a:prstGeom prst="round2SameRect">
                <a:avLst>
                  <a:gd fmla="val 50000" name="adj1"/>
                  <a:gd fmla="val 0"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38" name="Google Shape;238;g1b6ca7313d5_0_44"/>
          <p:cNvSpPr txBox="1"/>
          <p:nvPr>
            <p:ph type="title"/>
          </p:nvPr>
        </p:nvSpPr>
        <p:spPr>
          <a:xfrm>
            <a:off x="1098667" y="2151767"/>
            <a:ext cx="78105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39" name="Google Shape;239;g1b6ca7313d5_0_44"/>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0" name="Shape 240"/>
        <p:cNvGrpSpPr/>
        <p:nvPr/>
      </p:nvGrpSpPr>
      <p:grpSpPr>
        <a:xfrm>
          <a:off x="0" y="0"/>
          <a:ext cx="0" cy="0"/>
          <a:chOff x="0" y="0"/>
          <a:chExt cx="0" cy="0"/>
        </a:xfrm>
      </p:grpSpPr>
      <p:grpSp>
        <p:nvGrpSpPr>
          <p:cNvPr id="241" name="Google Shape;241;g1b6ca7313d5_0_100"/>
          <p:cNvGrpSpPr/>
          <p:nvPr/>
        </p:nvGrpSpPr>
        <p:grpSpPr>
          <a:xfrm>
            <a:off x="834621" y="399168"/>
            <a:ext cx="1332416" cy="1332416"/>
            <a:chOff x="348199" y="179450"/>
            <a:chExt cx="1116300" cy="1116300"/>
          </a:xfrm>
        </p:grpSpPr>
        <p:sp>
          <p:nvSpPr>
            <p:cNvPr id="242" name="Google Shape;242;g1b6ca7313d5_0_100"/>
            <p:cNvSpPr/>
            <p:nvPr/>
          </p:nvSpPr>
          <p:spPr>
            <a:xfrm rot="-5400000">
              <a:off x="574557" y="405788"/>
              <a:ext cx="663600" cy="6636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1b6ca7313d5_0_100"/>
            <p:cNvSpPr/>
            <p:nvPr/>
          </p:nvSpPr>
          <p:spPr>
            <a:xfrm rot="-5400000">
              <a:off x="348199" y="179450"/>
              <a:ext cx="1116300" cy="1116300"/>
            </a:xfrm>
            <a:prstGeom prst="pie">
              <a:avLst>
                <a:gd fmla="val 10792838" name="adj1"/>
                <a:gd fmla="val 16200000" name="adj2"/>
              </a:avLst>
            </a:prstGeom>
            <a:solidFill>
              <a:schemeClr val="dk2">
                <a:alpha val="11372"/>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4" name="Google Shape;244;g1b6ca7313d5_0_100"/>
          <p:cNvSpPr txBox="1"/>
          <p:nvPr>
            <p:ph type="title"/>
          </p:nvPr>
        </p:nvSpPr>
        <p:spPr>
          <a:xfrm>
            <a:off x="1738400" y="798100"/>
            <a:ext cx="4416000" cy="21201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5" name="Google Shape;245;g1b6ca7313d5_0_100"/>
          <p:cNvSpPr txBox="1"/>
          <p:nvPr>
            <p:ph idx="1" type="body"/>
          </p:nvPr>
        </p:nvSpPr>
        <p:spPr>
          <a:xfrm>
            <a:off x="1738400" y="3079567"/>
            <a:ext cx="4416000" cy="29625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46" name="Google Shape;246;g1b6ca7313d5_0_10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247" name="Shape 247"/>
        <p:cNvGrpSpPr/>
        <p:nvPr/>
      </p:nvGrpSpPr>
      <p:grpSpPr>
        <a:xfrm>
          <a:off x="0" y="0"/>
          <a:ext cx="0" cy="0"/>
          <a:chOff x="0" y="0"/>
          <a:chExt cx="0" cy="0"/>
        </a:xfrm>
      </p:grpSpPr>
      <p:grpSp>
        <p:nvGrpSpPr>
          <p:cNvPr id="248" name="Google Shape;248;g1b6ca7313d5_0_107"/>
          <p:cNvGrpSpPr/>
          <p:nvPr/>
        </p:nvGrpSpPr>
        <p:grpSpPr>
          <a:xfrm>
            <a:off x="9155392" y="1677"/>
            <a:ext cx="3023095" cy="3468901"/>
            <a:chOff x="6790514" y="1255"/>
            <a:chExt cx="2267380" cy="2601741"/>
          </a:xfrm>
        </p:grpSpPr>
        <p:grpSp>
          <p:nvGrpSpPr>
            <p:cNvPr id="249" name="Google Shape;249;g1b6ca7313d5_0_107"/>
            <p:cNvGrpSpPr/>
            <p:nvPr/>
          </p:nvGrpSpPr>
          <p:grpSpPr>
            <a:xfrm>
              <a:off x="7067536" y="1255"/>
              <a:ext cx="1990358" cy="1990303"/>
              <a:chOff x="7067536" y="1255"/>
              <a:chExt cx="1990358" cy="1990303"/>
            </a:xfrm>
          </p:grpSpPr>
          <p:sp>
            <p:nvSpPr>
              <p:cNvPr id="250" name="Google Shape;250;g1b6ca7313d5_0_107"/>
              <p:cNvSpPr/>
              <p:nvPr/>
            </p:nvSpPr>
            <p:spPr>
              <a:xfrm rot="-8648551">
                <a:off x="7594313" y="527721"/>
                <a:ext cx="937226" cy="937226"/>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1b6ca7313d5_0_107"/>
              <p:cNvSpPr/>
              <p:nvPr/>
            </p:nvSpPr>
            <p:spPr>
              <a:xfrm rot="-8648551">
                <a:off x="7594313" y="527721"/>
                <a:ext cx="937226" cy="937226"/>
              </a:xfrm>
              <a:prstGeom prst="pie">
                <a:avLst>
                  <a:gd fmla="val 19376841" name="adj1"/>
                  <a:gd fmla="val 12313574"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g1b6ca7313d5_0_107"/>
              <p:cNvSpPr/>
              <p:nvPr/>
            </p:nvSpPr>
            <p:spPr>
              <a:xfrm rot="-8649154">
                <a:off x="7349891" y="283705"/>
                <a:ext cx="1425647" cy="1425404"/>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 name="Google Shape;253;g1b6ca7313d5_0_107"/>
            <p:cNvGrpSpPr/>
            <p:nvPr/>
          </p:nvGrpSpPr>
          <p:grpSpPr>
            <a:xfrm>
              <a:off x="8207126" y="1807997"/>
              <a:ext cx="795000" cy="795000"/>
              <a:chOff x="8207126" y="1807997"/>
              <a:chExt cx="795000" cy="795000"/>
            </a:xfrm>
          </p:grpSpPr>
          <p:sp>
            <p:nvSpPr>
              <p:cNvPr id="254" name="Google Shape;254;g1b6ca7313d5_0_107"/>
              <p:cNvSpPr/>
              <p:nvPr/>
            </p:nvSpPr>
            <p:spPr>
              <a:xfrm rot="2152054">
                <a:off x="8319942" y="1920813"/>
                <a:ext cx="569367" cy="569367"/>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1b6ca7313d5_0_107"/>
              <p:cNvSpPr/>
              <p:nvPr/>
            </p:nvSpPr>
            <p:spPr>
              <a:xfrm rot="2150259">
                <a:off x="8408218" y="2008610"/>
                <a:ext cx="393004" cy="393004"/>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1b6ca7313d5_0_107"/>
              <p:cNvSpPr/>
              <p:nvPr/>
            </p:nvSpPr>
            <p:spPr>
              <a:xfrm rot="2150259">
                <a:off x="8408218" y="2008610"/>
                <a:ext cx="393004" cy="393004"/>
              </a:xfrm>
              <a:prstGeom prst="pie">
                <a:avLst>
                  <a:gd fmla="val 5699893" name="adj1"/>
                  <a:gd fmla="val 12313574"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7" name="Google Shape;257;g1b6ca7313d5_0_107"/>
            <p:cNvGrpSpPr/>
            <p:nvPr/>
          </p:nvGrpSpPr>
          <p:grpSpPr>
            <a:xfrm>
              <a:off x="6790514" y="118857"/>
              <a:ext cx="548700" cy="548700"/>
              <a:chOff x="6790514" y="118857"/>
              <a:chExt cx="548700" cy="548700"/>
            </a:xfrm>
          </p:grpSpPr>
          <p:sp>
            <p:nvSpPr>
              <p:cNvPr id="258" name="Google Shape;258;g1b6ca7313d5_0_107"/>
              <p:cNvSpPr/>
              <p:nvPr/>
            </p:nvSpPr>
            <p:spPr>
              <a:xfrm rot="2150259">
                <a:off x="6868362" y="196705"/>
                <a:ext cx="393004" cy="393004"/>
              </a:xfrm>
              <a:prstGeom prst="ellipse">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1b6ca7313d5_0_107"/>
              <p:cNvSpPr/>
              <p:nvPr/>
            </p:nvSpPr>
            <p:spPr>
              <a:xfrm rot="2150259">
                <a:off x="6868362" y="196705"/>
                <a:ext cx="393004" cy="393004"/>
              </a:xfrm>
              <a:prstGeom prst="pie">
                <a:avLst>
                  <a:gd fmla="val 5699893" name="adj1"/>
                  <a:gd fmla="val 12313574" name="adj2"/>
                </a:avLst>
              </a:prstGeom>
              <a:solidFill>
                <a:schemeClr val="lt1">
                  <a:alpha val="8235"/>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0" name="Google Shape;260;g1b6ca7313d5_0_107"/>
          <p:cNvSpPr txBox="1"/>
          <p:nvPr>
            <p:ph type="title"/>
          </p:nvPr>
        </p:nvSpPr>
        <p:spPr>
          <a:xfrm>
            <a:off x="1098667" y="1018133"/>
            <a:ext cx="7810500" cy="476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61" name="Google Shape;261;g1b6ca7313d5_0_107"/>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9" name="Shape 9"/>
        <p:cNvGrpSpPr/>
        <p:nvPr/>
      </p:nvGrpSpPr>
      <p:grpSpPr>
        <a:xfrm>
          <a:off x="0" y="0"/>
          <a:ext cx="0" cy="0"/>
          <a:chOff x="0" y="0"/>
          <a:chExt cx="0" cy="0"/>
        </a:xfrm>
      </p:grpSpPr>
      <p:sp>
        <p:nvSpPr>
          <p:cNvPr id="10" name="Google Shape;10;g1b6ca7313d5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1pPr>
            <a:lvl2pPr lvl="1"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2pPr>
            <a:lvl3pPr lvl="2"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3pPr>
            <a:lvl4pPr lvl="3"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4pPr>
            <a:lvl5pPr lvl="4"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5pPr>
            <a:lvl6pPr lvl="5"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6pPr>
            <a:lvl7pPr lvl="6"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7pPr>
            <a:lvl8pPr lvl="7"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8pPr>
            <a:lvl9pPr lvl="8"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9pPr>
          </a:lstStyle>
          <a:p/>
        </p:txBody>
      </p:sp>
      <p:sp>
        <p:nvSpPr>
          <p:cNvPr id="11" name="Google Shape;11;g1b6ca7313d5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dk2"/>
              </a:buClr>
              <a:buSzPts val="1700"/>
              <a:buFont typeface="Nunito"/>
              <a:buChar char="●"/>
              <a:defRPr b="0" i="0" sz="1700" u="none" cap="none" strike="noStrike">
                <a:solidFill>
                  <a:schemeClr val="dk2"/>
                </a:solidFill>
                <a:latin typeface="Nunito"/>
                <a:ea typeface="Nunito"/>
                <a:cs typeface="Nunito"/>
                <a:sym typeface="Nunito"/>
              </a:defRPr>
            </a:lvl1pPr>
            <a:lvl2pPr indent="-323850" lvl="1" marL="914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2pPr>
            <a:lvl3pPr indent="-323850" lvl="2" marL="1371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3pPr>
            <a:lvl4pPr indent="-323850" lvl="3" marL="1828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4pPr>
            <a:lvl5pPr indent="-323850" lvl="4" marL="22860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5pPr>
            <a:lvl6pPr indent="-323850" lvl="5" marL="27432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6pPr>
            <a:lvl7pPr indent="-323850" lvl="6" marL="3200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7pPr>
            <a:lvl8pPr indent="-323850" lvl="7" marL="3657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8pPr>
            <a:lvl9pPr indent="-323850" lvl="8" marL="4114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9pPr>
          </a:lstStyle>
          <a:p/>
        </p:txBody>
      </p:sp>
      <p:sp>
        <p:nvSpPr>
          <p:cNvPr id="12" name="Google Shape;12;g1b6ca7313d5_0_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document/u/0/d/1fghw37bM-aBpmID3_AWM8_qmemOSOtlaQhkA-R-81zg/edit" TargetMode="External"/><Relationship Id="rId4" Type="http://schemas.openxmlformats.org/officeDocument/2006/relationships/hyperlink" Target="https://docs.google.com/document/u/0/d/1clHFRhQu_e3h4EOebSAA0nN_of1IpMUzlFXQ8yP9vVE/ed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irs.gov/publications/p15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irs.gov/tax-professionals/standard-mileage-rat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us02web.zoom.us/meeting/register/tZMpdemrrzkpGNJiH57EZssraWrLnwdkYITK" TargetMode="External"/><Relationship Id="rId5" Type="http://schemas.openxmlformats.org/officeDocument/2006/relationships/hyperlink" Target="https://forms.gle/ZCEybbEffw4uZWZ96"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hyperlink" Target="https://docs.google.com/document/d/1MflsCfAWO9B_x2WoEDG4N-j68tNUQC0hfUyo28NSA64/edit?usp=sharing" TargetMode="External"/><Relationship Id="rId4" Type="http://schemas.openxmlformats.org/officeDocument/2006/relationships/hyperlink" Target="https://docs.google.com/document/d/1MflsCfAWO9B_x2WoEDG4N-j68tNUQC0hfUyo28NSA64/edit?usp=sharing" TargetMode="External"/><Relationship Id="rId5" Type="http://schemas.openxmlformats.org/officeDocument/2006/relationships/hyperlink" Target="https://docs.google.com/document/d/1MflsCfAWO9B_x2WoEDG4N-j68tNUQC0hfUyo28NSA64/edit?usp=shari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s://form.jotform.com/24269026716515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
          <p:cNvSpPr txBox="1"/>
          <p:nvPr>
            <p:ph type="ctrTitle"/>
          </p:nvPr>
        </p:nvSpPr>
        <p:spPr>
          <a:xfrm>
            <a:off x="1098667" y="2151750"/>
            <a:ext cx="5673900" cy="2497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900"/>
              <a:buFont typeface="Corbel"/>
              <a:buNone/>
            </a:pPr>
            <a:r>
              <a:rPr lang="en-US"/>
              <a:t>PCPO </a:t>
            </a:r>
            <a:br>
              <a:rPr lang="en-US"/>
            </a:br>
            <a:r>
              <a:rPr lang="en-US"/>
              <a:t>Contract Support Meeting</a:t>
            </a:r>
            <a:endParaRPr/>
          </a:p>
        </p:txBody>
      </p:sp>
      <p:sp>
        <p:nvSpPr>
          <p:cNvPr id="281" name="Google Shape;281;p1"/>
          <p:cNvSpPr txBox="1"/>
          <p:nvPr>
            <p:ph idx="1" type="subTitle"/>
          </p:nvPr>
        </p:nvSpPr>
        <p:spPr>
          <a:xfrm>
            <a:off x="1098667" y="4795067"/>
            <a:ext cx="5673900" cy="92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January 16,  2025</a:t>
            </a:r>
            <a:endParaRPr/>
          </a:p>
          <a:p>
            <a:pPr indent="0" lvl="0" marL="0" rtl="0" algn="l">
              <a:lnSpc>
                <a:spcPct val="90000"/>
              </a:lnSpc>
              <a:spcBef>
                <a:spcPts val="0"/>
              </a:spcBef>
              <a:spcAft>
                <a:spcPts val="0"/>
              </a:spcAft>
              <a:buSzPts val="2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c7dc24737d_0_12"/>
          <p:cNvSpPr txBox="1"/>
          <p:nvPr>
            <p:ph type="ctrTitle"/>
          </p:nvPr>
        </p:nvSpPr>
        <p:spPr>
          <a:xfrm>
            <a:off x="1098667" y="2151750"/>
            <a:ext cx="5499841" cy="2497200"/>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800"/>
              <a:buNone/>
            </a:pPr>
            <a:r>
              <a:rPr lang="en-US"/>
              <a:t>Your Cooperative Teacher: </a:t>
            </a:r>
            <a:br>
              <a:rPr lang="en-US"/>
            </a:br>
            <a:r>
              <a:rPr lang="en-US" sz="4000"/>
              <a:t>a unique role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1c7dc24737d_0_17"/>
          <p:cNvSpPr txBox="1"/>
          <p:nvPr>
            <p:ph type="title"/>
          </p:nvPr>
        </p:nvSpPr>
        <p:spPr>
          <a:xfrm>
            <a:off x="1851500" y="1030300"/>
            <a:ext cx="8489100" cy="2484300"/>
          </a:xfrm>
          <a:prstGeom prst="rect">
            <a:avLst/>
          </a:prstGeom>
          <a:noFill/>
          <a:ln>
            <a:noFill/>
          </a:ln>
        </p:spPr>
        <p:txBody>
          <a:bodyPr anchorCtr="0" anchor="ctr" bIns="121900" lIns="121900" spcFirstLastPara="1" rIns="121900" wrap="square" tIns="121900">
            <a:normAutofit fontScale="90000"/>
          </a:bodyPr>
          <a:lstStyle/>
          <a:p>
            <a:pPr indent="0" lvl="0" marL="0" rtl="0" algn="ctr">
              <a:lnSpc>
                <a:spcPct val="90000"/>
              </a:lnSpc>
              <a:spcBef>
                <a:spcPts val="0"/>
              </a:spcBef>
              <a:spcAft>
                <a:spcPts val="0"/>
              </a:spcAft>
              <a:buSzPct val="130647"/>
              <a:buNone/>
            </a:pPr>
            <a:r>
              <a:rPr lang="en-US" sz="9100"/>
              <a:t>Small Group Discussion</a:t>
            </a:r>
            <a:endParaRPr/>
          </a:p>
        </p:txBody>
      </p:sp>
      <p:sp>
        <p:nvSpPr>
          <p:cNvPr id="384" name="Google Shape;384;g1c7dc24737d_0_17"/>
          <p:cNvSpPr txBox="1"/>
          <p:nvPr>
            <p:ph idx="1" type="body"/>
          </p:nvPr>
        </p:nvSpPr>
        <p:spPr>
          <a:xfrm>
            <a:off x="1017373" y="3814109"/>
            <a:ext cx="10157254" cy="1709362"/>
          </a:xfrm>
          <a:prstGeom prst="rect">
            <a:avLst/>
          </a:prstGeom>
          <a:noFill/>
          <a:ln>
            <a:noFill/>
          </a:ln>
        </p:spPr>
        <p:txBody>
          <a:bodyPr anchorCtr="0" anchor="t" bIns="121900" lIns="121900" spcFirstLastPara="1" rIns="121900" wrap="square" tIns="121900">
            <a:noAutofit/>
          </a:bodyPr>
          <a:lstStyle/>
          <a:p>
            <a:pPr indent="-336550" lvl="0" marL="457200" rtl="0" algn="ctr">
              <a:lnSpc>
                <a:spcPct val="115000"/>
              </a:lnSpc>
              <a:spcBef>
                <a:spcPts val="0"/>
              </a:spcBef>
              <a:spcAft>
                <a:spcPts val="0"/>
              </a:spcAft>
              <a:buSzPts val="1700"/>
              <a:buChar char="●"/>
            </a:pPr>
            <a:r>
              <a:rPr b="1" lang="en-US" sz="2000"/>
              <a:t>What is a meaningful thing a cooperative teacher (or parent!) provides in the classroom?</a:t>
            </a:r>
            <a:endParaRPr/>
          </a:p>
          <a:p>
            <a:pPr indent="-336550" lvl="0" marL="457200" rtl="0" algn="ctr">
              <a:lnSpc>
                <a:spcPct val="115000"/>
              </a:lnSpc>
              <a:spcBef>
                <a:spcPts val="600"/>
              </a:spcBef>
              <a:spcAft>
                <a:spcPts val="0"/>
              </a:spcAft>
              <a:buSzPts val="1700"/>
              <a:buChar char="●"/>
            </a:pPr>
            <a:r>
              <a:rPr b="1" lang="en-US" sz="2000"/>
              <a:t>What is something meaningful your teachers (or parent) provides </a:t>
            </a:r>
            <a:r>
              <a:rPr b="1" i="1" lang="en-US" sz="2000"/>
              <a:t>outside </a:t>
            </a:r>
            <a:r>
              <a:rPr b="1" lang="en-US" sz="2000"/>
              <a:t>the classroom?</a:t>
            </a:r>
            <a:endParaRPr/>
          </a:p>
          <a:p>
            <a:pPr indent="-336550" lvl="0" marL="457200" rtl="0" algn="ctr">
              <a:lnSpc>
                <a:spcPct val="115000"/>
              </a:lnSpc>
              <a:spcBef>
                <a:spcPts val="600"/>
              </a:spcBef>
              <a:spcAft>
                <a:spcPts val="600"/>
              </a:spcAft>
              <a:buSzPts val="1700"/>
              <a:buChar char="●"/>
            </a:pPr>
            <a:r>
              <a:rPr b="1" lang="en-US" sz="2000"/>
              <a:t>Besides teaching, what important roles does your teacher(s) fill in your school?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g1c65787b52b_3_0"/>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1b6ca7313d5_0_274"/>
          <p:cNvSpPr/>
          <p:nvPr/>
        </p:nvSpPr>
        <p:spPr>
          <a:xfrm>
            <a:off x="102200" y="804475"/>
            <a:ext cx="4585800" cy="1552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1b6ca7313d5_0_274"/>
          <p:cNvSpPr txBox="1"/>
          <p:nvPr>
            <p:ph type="title"/>
          </p:nvPr>
        </p:nvSpPr>
        <p:spPr>
          <a:xfrm>
            <a:off x="252925" y="1123825"/>
            <a:ext cx="9063900" cy="91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chemeClr val="lt1"/>
                </a:solidFill>
              </a:rPr>
              <a:t>PCPO Resources</a:t>
            </a:r>
            <a:endParaRPr>
              <a:solidFill>
                <a:schemeClr val="lt1"/>
              </a:solidFill>
            </a:endParaRPr>
          </a:p>
        </p:txBody>
      </p:sp>
      <p:sp>
        <p:nvSpPr>
          <p:cNvPr id="398" name="Google Shape;398;g1b6ca7313d5_0_274"/>
          <p:cNvSpPr txBox="1"/>
          <p:nvPr>
            <p:ph idx="1" type="body"/>
          </p:nvPr>
        </p:nvSpPr>
        <p:spPr>
          <a:xfrm>
            <a:off x="252925" y="2596100"/>
            <a:ext cx="10857000" cy="335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200"/>
              </a:spcBef>
              <a:spcAft>
                <a:spcPts val="0"/>
              </a:spcAft>
              <a:buSzPts val="1800"/>
              <a:buNone/>
            </a:pPr>
            <a:r>
              <a:rPr lang="en-US" sz="2200" u="sng">
                <a:solidFill>
                  <a:srgbClr val="905A14"/>
                </a:solidFill>
                <a:hlinkClick r:id="rId3">
                  <a:extLst>
                    <a:ext uri="{A12FA001-AC4F-418D-AE19-62706E023703}">
                      <ahyp:hlinkClr val="tx"/>
                    </a:ext>
                  </a:extLst>
                </a:hlinkClick>
              </a:rPr>
              <a:t>“The Cooperative Preschool Teacher”</a:t>
            </a:r>
            <a:endParaRPr sz="2200">
              <a:solidFill>
                <a:srgbClr val="905A14"/>
              </a:solidFill>
            </a:endParaRPr>
          </a:p>
          <a:p>
            <a:pPr indent="0" lvl="0" marL="0" rtl="0" algn="l">
              <a:lnSpc>
                <a:spcPct val="90000"/>
              </a:lnSpc>
              <a:spcBef>
                <a:spcPts val="1600"/>
              </a:spcBef>
              <a:spcAft>
                <a:spcPts val="0"/>
              </a:spcAft>
              <a:buSzPts val="1800"/>
              <a:buNone/>
            </a:pPr>
            <a:r>
              <a:rPr lang="en-US"/>
              <a:t>Resource for both board and teachers! Explores the unique role of the cooperation preschool teacher, what should be expected of the membership, board, and teacher team, more negotiations tips, and a sample self-assessment form.</a:t>
            </a:r>
            <a:endParaRPr/>
          </a:p>
          <a:p>
            <a:pPr indent="0" lvl="0" marL="0" rtl="0" algn="l">
              <a:lnSpc>
                <a:spcPct val="90000"/>
              </a:lnSpc>
              <a:spcBef>
                <a:spcPts val="1600"/>
              </a:spcBef>
              <a:spcAft>
                <a:spcPts val="0"/>
              </a:spcAft>
              <a:buSzPts val="1800"/>
              <a:buNone/>
            </a:pPr>
            <a:r>
              <a:t/>
            </a:r>
            <a:endParaRPr/>
          </a:p>
          <a:p>
            <a:pPr indent="0" lvl="0" marL="0" rtl="0" algn="l">
              <a:lnSpc>
                <a:spcPct val="90000"/>
              </a:lnSpc>
              <a:spcBef>
                <a:spcPts val="1600"/>
              </a:spcBef>
              <a:spcAft>
                <a:spcPts val="0"/>
              </a:spcAft>
              <a:buSzPts val="1800"/>
              <a:buNone/>
            </a:pPr>
            <a:r>
              <a:rPr lang="en-US" sz="2200" u="sng">
                <a:solidFill>
                  <a:srgbClr val="905A14"/>
                </a:solidFill>
                <a:hlinkClick r:id="rId4">
                  <a:extLst>
                    <a:ext uri="{A12FA001-AC4F-418D-AE19-62706E023703}">
                      <ahyp:hlinkClr val="tx"/>
                    </a:ext>
                  </a:extLst>
                </a:hlinkClick>
              </a:rPr>
              <a:t>“The Seven Wonders of a Healthy President-Teacher Relationship” </a:t>
            </a:r>
            <a:endParaRPr sz="2200">
              <a:solidFill>
                <a:srgbClr val="905A14"/>
              </a:solidFill>
            </a:endParaRPr>
          </a:p>
          <a:p>
            <a:pPr indent="0" lvl="0" marL="0" rtl="0" algn="l">
              <a:lnSpc>
                <a:spcPct val="90000"/>
              </a:lnSpc>
              <a:spcBef>
                <a:spcPts val="1600"/>
              </a:spcBef>
              <a:spcAft>
                <a:spcPts val="1600"/>
              </a:spcAft>
              <a:buSzPts val="1800"/>
              <a:buNone/>
            </a:pPr>
            <a:r>
              <a:rPr lang="en-US"/>
              <a:t>Great tips on how to foster a cooperative and production relationship with your teacher!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c65787b52b_3_14"/>
          <p:cNvSpPr txBox="1"/>
          <p:nvPr>
            <p:ph type="ctrTitle"/>
          </p:nvPr>
        </p:nvSpPr>
        <p:spPr>
          <a:xfrm>
            <a:off x="1098667" y="2151750"/>
            <a:ext cx="5673900" cy="2497200"/>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800"/>
              <a:buNone/>
            </a:pPr>
            <a:r>
              <a:rPr lang="en-US"/>
              <a:t>Teacher Contract Negotiations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8"/>
          <p:cNvSpPr txBox="1"/>
          <p:nvPr>
            <p:ph idx="4294967295" type="title"/>
          </p:nvPr>
        </p:nvSpPr>
        <p:spPr>
          <a:xfrm>
            <a:off x="1408906" y="815975"/>
            <a:ext cx="9374187" cy="1331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8108"/>
              <a:buFont typeface="Corbel"/>
              <a:buNone/>
            </a:pPr>
            <a:r>
              <a:rPr lang="en-US"/>
              <a:t>PCPO’s</a:t>
            </a:r>
            <a:endParaRPr/>
          </a:p>
          <a:p>
            <a:pPr indent="0" lvl="0" marL="0" rtl="0" algn="l">
              <a:lnSpc>
                <a:spcPct val="90000"/>
              </a:lnSpc>
              <a:spcBef>
                <a:spcPts val="0"/>
              </a:spcBef>
              <a:spcAft>
                <a:spcPts val="0"/>
              </a:spcAft>
              <a:buClr>
                <a:srgbClr val="FFFFFF"/>
              </a:buClr>
              <a:buSzPct val="108108"/>
              <a:buFont typeface="Corbel"/>
              <a:buNone/>
            </a:pPr>
            <a:r>
              <a:rPr lang="en-US"/>
              <a:t>Contract Support </a:t>
            </a:r>
            <a:br>
              <a:rPr lang="en-US"/>
            </a:br>
            <a:r>
              <a:rPr lang="en-US"/>
              <a:t>Goals</a:t>
            </a:r>
            <a:endParaRPr/>
          </a:p>
        </p:txBody>
      </p:sp>
      <p:grpSp>
        <p:nvGrpSpPr>
          <p:cNvPr id="410" name="Google Shape;410;p8"/>
          <p:cNvGrpSpPr/>
          <p:nvPr/>
        </p:nvGrpSpPr>
        <p:grpSpPr>
          <a:xfrm>
            <a:off x="1408906" y="2654367"/>
            <a:ext cx="9374187" cy="3386002"/>
            <a:chOff x="0" y="1654"/>
            <a:chExt cx="9374187" cy="3386002"/>
          </a:xfrm>
        </p:grpSpPr>
        <p:cxnSp>
          <p:nvCxnSpPr>
            <p:cNvPr id="411" name="Google Shape;411;p8"/>
            <p:cNvCxnSpPr/>
            <p:nvPr/>
          </p:nvCxnSpPr>
          <p:spPr>
            <a:xfrm>
              <a:off x="0" y="1654"/>
              <a:ext cx="9374187" cy="0"/>
            </a:xfrm>
            <a:prstGeom prst="straightConnector1">
              <a:avLst/>
            </a:prstGeom>
            <a:solidFill>
              <a:srgbClr val="096273"/>
            </a:solidFill>
            <a:ln cap="flat" cmpd="sng" w="25400">
              <a:solidFill>
                <a:srgbClr val="096273"/>
              </a:solidFill>
              <a:prstDash val="solid"/>
              <a:round/>
              <a:headEnd len="sm" w="sm" type="none"/>
              <a:tailEnd len="sm" w="sm" type="none"/>
            </a:ln>
          </p:spPr>
        </p:cxnSp>
        <p:sp>
          <p:nvSpPr>
            <p:cNvPr id="412" name="Google Shape;412;p8"/>
            <p:cNvSpPr/>
            <p:nvPr/>
          </p:nvSpPr>
          <p:spPr>
            <a:xfrm>
              <a:off x="0" y="1654"/>
              <a:ext cx="9374187" cy="11286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8"/>
            <p:cNvSpPr txBox="1"/>
            <p:nvPr/>
          </p:nvSpPr>
          <p:spPr>
            <a:xfrm>
              <a:off x="0" y="1654"/>
              <a:ext cx="9374187" cy="1128667"/>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Our mission is to provide support and resources to cooperative preschools, including their boards and teachers.</a:t>
              </a:r>
              <a:endParaRPr b="0" i="0" sz="1400" u="none" cap="none" strike="noStrike">
                <a:solidFill>
                  <a:srgbClr val="000000"/>
                </a:solidFill>
                <a:latin typeface="Arial"/>
                <a:ea typeface="Arial"/>
                <a:cs typeface="Arial"/>
                <a:sym typeface="Arial"/>
              </a:endParaRPr>
            </a:p>
          </p:txBody>
        </p:sp>
        <p:cxnSp>
          <p:nvCxnSpPr>
            <p:cNvPr id="414" name="Google Shape;414;p8"/>
            <p:cNvCxnSpPr/>
            <p:nvPr/>
          </p:nvCxnSpPr>
          <p:spPr>
            <a:xfrm>
              <a:off x="0" y="1130322"/>
              <a:ext cx="9374187" cy="0"/>
            </a:xfrm>
            <a:prstGeom prst="straightConnector1">
              <a:avLst/>
            </a:prstGeom>
            <a:solidFill>
              <a:srgbClr val="096273"/>
            </a:solidFill>
            <a:ln cap="flat" cmpd="sng" w="25400">
              <a:solidFill>
                <a:srgbClr val="096273"/>
              </a:solidFill>
              <a:prstDash val="solid"/>
              <a:round/>
              <a:headEnd len="sm" w="sm" type="none"/>
              <a:tailEnd len="sm" w="sm" type="none"/>
            </a:ln>
          </p:spPr>
        </p:cxnSp>
        <p:sp>
          <p:nvSpPr>
            <p:cNvPr id="415" name="Google Shape;415;p8"/>
            <p:cNvSpPr/>
            <p:nvPr/>
          </p:nvSpPr>
          <p:spPr>
            <a:xfrm>
              <a:off x="0" y="1130322"/>
              <a:ext cx="9374187" cy="11286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8"/>
            <p:cNvSpPr txBox="1"/>
            <p:nvPr/>
          </p:nvSpPr>
          <p:spPr>
            <a:xfrm>
              <a:off x="0" y="1130322"/>
              <a:ext cx="9374187" cy="1128667"/>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PCPO recognizes preschool teachers as professional educators and advocates for fair and professional compensation.</a:t>
              </a:r>
              <a:endParaRPr b="0" i="0" sz="1400" u="none" cap="none" strike="noStrike">
                <a:solidFill>
                  <a:srgbClr val="000000"/>
                </a:solidFill>
                <a:latin typeface="Arial"/>
                <a:ea typeface="Arial"/>
                <a:cs typeface="Arial"/>
                <a:sym typeface="Arial"/>
              </a:endParaRPr>
            </a:p>
          </p:txBody>
        </p:sp>
        <p:cxnSp>
          <p:nvCxnSpPr>
            <p:cNvPr id="417" name="Google Shape;417;p8"/>
            <p:cNvCxnSpPr/>
            <p:nvPr/>
          </p:nvCxnSpPr>
          <p:spPr>
            <a:xfrm>
              <a:off x="0" y="2258989"/>
              <a:ext cx="9374187" cy="0"/>
            </a:xfrm>
            <a:prstGeom prst="straightConnector1">
              <a:avLst/>
            </a:prstGeom>
            <a:solidFill>
              <a:srgbClr val="096273"/>
            </a:solidFill>
            <a:ln cap="flat" cmpd="sng" w="25400">
              <a:solidFill>
                <a:srgbClr val="096273"/>
              </a:solidFill>
              <a:prstDash val="solid"/>
              <a:round/>
              <a:headEnd len="sm" w="sm" type="none"/>
              <a:tailEnd len="sm" w="sm" type="none"/>
            </a:ln>
          </p:spPr>
        </p:cxnSp>
        <p:sp>
          <p:nvSpPr>
            <p:cNvPr id="418" name="Google Shape;418;p8"/>
            <p:cNvSpPr/>
            <p:nvPr/>
          </p:nvSpPr>
          <p:spPr>
            <a:xfrm>
              <a:off x="0" y="2258989"/>
              <a:ext cx="9374187" cy="11286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8"/>
            <p:cNvSpPr txBox="1"/>
            <p:nvPr/>
          </p:nvSpPr>
          <p:spPr>
            <a:xfrm>
              <a:off x="0" y="2258989"/>
              <a:ext cx="9374187" cy="1128667"/>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PCPO recognizes preschool boards are rotating volunteers and strives to provide tools and resources to facilitate successful, cooperative negotiations.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sp>
        <p:nvSpPr>
          <p:cNvPr id="424" name="Google Shape;424;p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5" name="Google Shape;425;p9"/>
          <p:cNvSpPr/>
          <p:nvPr/>
        </p:nvSpPr>
        <p:spPr>
          <a:xfrm>
            <a:off x="242725" y="242725"/>
            <a:ext cx="11743800" cy="6366600"/>
          </a:xfrm>
          <a:prstGeom prst="rect">
            <a:avLst/>
          </a:prstGeom>
          <a:solidFill>
            <a:srgbClr val="FFFFFF"/>
          </a:solidFill>
          <a:ln cap="flat" cmpd="sng" w="107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Board Room" id="426" name="Google Shape;426;p9"/>
          <p:cNvPicPr preferRelativeResize="0"/>
          <p:nvPr/>
        </p:nvPicPr>
        <p:blipFill rotWithShape="1">
          <a:blip r:embed="rId3">
            <a:alphaModFix/>
          </a:blip>
          <a:srcRect b="0" l="0" r="0" t="0"/>
          <a:stretch/>
        </p:blipFill>
        <p:spPr>
          <a:xfrm>
            <a:off x="4252495" y="3429000"/>
            <a:ext cx="3687010" cy="3679825"/>
          </a:xfrm>
          <a:prstGeom prst="rect">
            <a:avLst/>
          </a:prstGeom>
          <a:noFill/>
          <a:ln>
            <a:noFill/>
          </a:ln>
        </p:spPr>
      </p:pic>
      <p:sp>
        <p:nvSpPr>
          <p:cNvPr id="427" name="Google Shape;427;p9"/>
          <p:cNvSpPr txBox="1"/>
          <p:nvPr>
            <p:ph idx="4294967295" type="body"/>
          </p:nvPr>
        </p:nvSpPr>
        <p:spPr>
          <a:xfrm>
            <a:off x="543697" y="121079"/>
            <a:ext cx="11219935" cy="5121275"/>
          </a:xfrm>
          <a:prstGeom prst="rect">
            <a:avLst/>
          </a:prstGeom>
          <a:noFill/>
          <a:ln>
            <a:noFill/>
          </a:ln>
        </p:spPr>
        <p:txBody>
          <a:bodyPr anchorCtr="0" anchor="ctr" bIns="45700" lIns="91425" spcFirstLastPara="1" rIns="91425" wrap="square" tIns="45700">
            <a:normAutofit/>
          </a:bodyPr>
          <a:lstStyle/>
          <a:p>
            <a:pPr indent="-182880" lvl="0" marL="182880" rtl="0" algn="just">
              <a:lnSpc>
                <a:spcPct val="90000"/>
              </a:lnSpc>
              <a:spcBef>
                <a:spcPts val="0"/>
              </a:spcBef>
              <a:spcAft>
                <a:spcPts val="0"/>
              </a:spcAft>
              <a:buSzPts val="2200"/>
              <a:buChar char="●"/>
            </a:pPr>
            <a:r>
              <a:rPr lang="en-US" sz="2200"/>
              <a:t>Contract negotiations are </a:t>
            </a:r>
            <a:r>
              <a:rPr b="1" i="1" lang="en-US" sz="2200"/>
              <a:t>conversations</a:t>
            </a:r>
            <a:r>
              <a:rPr lang="en-US" sz="2200"/>
              <a:t> between the teacher and a select committee of school members.  The goal of these conversations is to reestablish agreed upon responsibilities and compensation for your school’s greatest asset - your teacher!</a:t>
            </a:r>
            <a:endParaRPr/>
          </a:p>
          <a:p>
            <a:pPr indent="-182880" lvl="0" marL="182880" rtl="0" algn="just">
              <a:lnSpc>
                <a:spcPct val="90000"/>
              </a:lnSpc>
              <a:spcBef>
                <a:spcPts val="1200"/>
              </a:spcBef>
              <a:spcAft>
                <a:spcPts val="0"/>
              </a:spcAft>
              <a:buSzPts val="2200"/>
              <a:buChar char="●"/>
            </a:pPr>
            <a:r>
              <a:rPr lang="en-US" sz="2200"/>
              <a:t>As cooperative organizations, we value the process of </a:t>
            </a:r>
            <a:r>
              <a:rPr b="1" lang="en-US" sz="2200"/>
              <a:t>consensus decision making</a:t>
            </a:r>
            <a:r>
              <a:rPr lang="en-US" sz="2200"/>
              <a:t>, and encourage schools to adopt this approach in their contract negotiation processes.  </a:t>
            </a:r>
            <a:endParaRPr/>
          </a:p>
          <a:p>
            <a:pPr indent="-182880" lvl="0" marL="182880" rtl="0" algn="just">
              <a:lnSpc>
                <a:spcPct val="90000"/>
              </a:lnSpc>
              <a:spcBef>
                <a:spcPts val="1200"/>
              </a:spcBef>
              <a:spcAft>
                <a:spcPts val="1600"/>
              </a:spcAft>
              <a:buSzPts val="2200"/>
              <a:buChar char="●"/>
            </a:pPr>
            <a:r>
              <a:rPr lang="en-US" sz="2200"/>
              <a:t>Some negotiations will be quick, others will need more time and conversation.  Remember! Everyone comes to the table with the best interests of the school and teacher at heart.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4" name="Google Shape;434;p10"/>
          <p:cNvSpPr/>
          <p:nvPr/>
        </p:nvSpPr>
        <p:spPr>
          <a:xfrm>
            <a:off x="8642856" y="757325"/>
            <a:ext cx="3549144" cy="53293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5" name="Google Shape;435;p10"/>
          <p:cNvSpPr txBox="1"/>
          <p:nvPr>
            <p:ph type="title"/>
          </p:nvPr>
        </p:nvSpPr>
        <p:spPr>
          <a:xfrm>
            <a:off x="8895775"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orbel"/>
              <a:buNone/>
            </a:pPr>
            <a:r>
              <a:rPr lang="en-US" sz="2400">
                <a:solidFill>
                  <a:schemeClr val="lt1"/>
                </a:solidFill>
              </a:rPr>
              <a:t>PCPO Contract Support Materials</a:t>
            </a:r>
            <a:br>
              <a:rPr lang="en-US" sz="2800"/>
            </a:br>
            <a:endParaRPr sz="2800"/>
          </a:p>
        </p:txBody>
      </p:sp>
      <p:sp>
        <p:nvSpPr>
          <p:cNvPr id="436" name="Google Shape;436;p10"/>
          <p:cNvSpPr/>
          <p:nvPr/>
        </p:nvSpPr>
        <p:spPr>
          <a:xfrm>
            <a:off x="0" y="758952"/>
            <a:ext cx="384048" cy="5330952"/>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7" name="Google Shape;437;p10"/>
          <p:cNvGrpSpPr/>
          <p:nvPr/>
        </p:nvGrpSpPr>
        <p:grpSpPr>
          <a:xfrm>
            <a:off x="866647" y="934469"/>
            <a:ext cx="7293610" cy="5040597"/>
            <a:chOff x="0" y="615"/>
            <a:chExt cx="7293610" cy="5040597"/>
          </a:xfrm>
        </p:grpSpPr>
        <p:sp>
          <p:nvSpPr>
            <p:cNvPr id="438" name="Google Shape;438;p10"/>
            <p:cNvSpPr/>
            <p:nvPr/>
          </p:nvSpPr>
          <p:spPr>
            <a:xfrm>
              <a:off x="0" y="615"/>
              <a:ext cx="7293610" cy="14401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0"/>
            <p:cNvSpPr/>
            <p:nvPr/>
          </p:nvSpPr>
          <p:spPr>
            <a:xfrm>
              <a:off x="435651" y="324653"/>
              <a:ext cx="792093" cy="79209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0"/>
            <p:cNvSpPr/>
            <p:nvPr/>
          </p:nvSpPr>
          <p:spPr>
            <a:xfrm>
              <a:off x="1663397" y="615"/>
              <a:ext cx="5630212" cy="144017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0"/>
            <p:cNvSpPr txBox="1"/>
            <p:nvPr/>
          </p:nvSpPr>
          <p:spPr>
            <a:xfrm>
              <a:off x="1663397" y="615"/>
              <a:ext cx="5630212" cy="1440170"/>
            </a:xfrm>
            <a:prstGeom prst="rect">
              <a:avLst/>
            </a:prstGeom>
            <a:noFill/>
            <a:ln>
              <a:noFill/>
            </a:ln>
          </p:spPr>
          <p:txBody>
            <a:bodyPr anchorCtr="0" anchor="ctr" bIns="152400" lIns="152400" spcFirstLastPara="1" rIns="152400" wrap="square" tIns="152400">
              <a:noAutofit/>
            </a:bodyPr>
            <a:lstStyle/>
            <a:p>
              <a:pPr indent="0" lvl="0" marL="0" marR="0" rtl="0" algn="l">
                <a:lnSpc>
                  <a:spcPct val="100000"/>
                </a:lnSpc>
                <a:spcBef>
                  <a:spcPts val="0"/>
                </a:spcBef>
                <a:spcAft>
                  <a:spcPts val="0"/>
                </a:spcAft>
                <a:buClr>
                  <a:schemeClr val="dk1"/>
                </a:buClr>
                <a:buSzPts val="2000"/>
                <a:buFont typeface="Corbel"/>
                <a:buNone/>
              </a:pPr>
              <a:r>
                <a:rPr b="0" i="0" lang="en-US" sz="2000" u="none" cap="none" strike="noStrike">
                  <a:solidFill>
                    <a:schemeClr val="dk1"/>
                  </a:solidFill>
                  <a:latin typeface="Corbel"/>
                  <a:ea typeface="Corbel"/>
                  <a:cs typeface="Corbel"/>
                  <a:sym typeface="Corbel"/>
                </a:rPr>
                <a:t>PCPO contract support documents contain </a:t>
              </a:r>
              <a:r>
                <a:rPr b="1" i="0" lang="en-US" sz="2000" u="none" cap="none" strike="noStrike">
                  <a:solidFill>
                    <a:schemeClr val="dk1"/>
                  </a:solidFill>
                  <a:latin typeface="Corbel"/>
                  <a:ea typeface="Corbel"/>
                  <a:cs typeface="Corbel"/>
                  <a:sym typeface="Corbel"/>
                </a:rPr>
                <a:t>goals</a:t>
              </a:r>
              <a:r>
                <a:rPr b="0" i="0" lang="en-US" sz="2000" u="none" cap="none" strike="noStrike">
                  <a:solidFill>
                    <a:schemeClr val="dk1"/>
                  </a:solidFill>
                  <a:latin typeface="Corbel"/>
                  <a:ea typeface="Corbel"/>
                  <a:cs typeface="Corbel"/>
                  <a:sym typeface="Corbel"/>
                </a:rPr>
                <a:t>, </a:t>
              </a:r>
              <a:r>
                <a:rPr b="1" i="0" lang="en-US" sz="2000" u="none" cap="none" strike="noStrike">
                  <a:solidFill>
                    <a:schemeClr val="dk1"/>
                  </a:solidFill>
                  <a:latin typeface="Corbel"/>
                  <a:ea typeface="Corbel"/>
                  <a:cs typeface="Corbel"/>
                  <a:sym typeface="Corbel"/>
                </a:rPr>
                <a:t>guidelines</a:t>
              </a:r>
              <a:r>
                <a:rPr b="0" i="0" lang="en-US" sz="2000" u="none" cap="none" strike="noStrike">
                  <a:solidFill>
                    <a:schemeClr val="dk1"/>
                  </a:solidFill>
                  <a:latin typeface="Corbel"/>
                  <a:ea typeface="Corbel"/>
                  <a:cs typeface="Corbel"/>
                  <a:sym typeface="Corbel"/>
                </a:rPr>
                <a:t>, and </a:t>
              </a:r>
              <a:r>
                <a:rPr b="1" i="0" lang="en-US" sz="2000" u="sng" cap="none" strike="noStrike">
                  <a:solidFill>
                    <a:schemeClr val="dk1"/>
                  </a:solidFill>
                  <a:latin typeface="Corbel"/>
                  <a:ea typeface="Corbel"/>
                  <a:cs typeface="Corbel"/>
                  <a:sym typeface="Corbel"/>
                </a:rPr>
                <a:t>recommendations</a:t>
              </a:r>
              <a:endParaRPr b="0" i="0" sz="2000" u="none" cap="none" strike="noStrike">
                <a:solidFill>
                  <a:schemeClr val="dk1"/>
                </a:solidFill>
                <a:latin typeface="Corbel"/>
                <a:ea typeface="Corbel"/>
                <a:cs typeface="Corbel"/>
                <a:sym typeface="Corbel"/>
              </a:endParaRPr>
            </a:p>
          </p:txBody>
        </p:sp>
        <p:sp>
          <p:nvSpPr>
            <p:cNvPr id="442" name="Google Shape;442;p10"/>
            <p:cNvSpPr/>
            <p:nvPr/>
          </p:nvSpPr>
          <p:spPr>
            <a:xfrm>
              <a:off x="0" y="1800829"/>
              <a:ext cx="7293610" cy="14401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0"/>
            <p:cNvSpPr/>
            <p:nvPr/>
          </p:nvSpPr>
          <p:spPr>
            <a:xfrm>
              <a:off x="435651" y="2124867"/>
              <a:ext cx="792093" cy="79209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0"/>
            <p:cNvSpPr/>
            <p:nvPr/>
          </p:nvSpPr>
          <p:spPr>
            <a:xfrm>
              <a:off x="1663397" y="1800829"/>
              <a:ext cx="3282124" cy="144017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0"/>
            <p:cNvSpPr txBox="1"/>
            <p:nvPr/>
          </p:nvSpPr>
          <p:spPr>
            <a:xfrm>
              <a:off x="1663397" y="1800829"/>
              <a:ext cx="3282124" cy="1440170"/>
            </a:xfrm>
            <a:prstGeom prst="rect">
              <a:avLst/>
            </a:prstGeom>
            <a:noFill/>
            <a:ln>
              <a:noFill/>
            </a:ln>
          </p:spPr>
          <p:txBody>
            <a:bodyPr anchorCtr="0" anchor="ctr" bIns="152400" lIns="152400" spcFirstLastPara="1" rIns="152400" wrap="square" tIns="152400">
              <a:noAutofit/>
            </a:bodyPr>
            <a:lstStyle/>
            <a:p>
              <a:pPr indent="0" lvl="0" marL="0" marR="0" rtl="0" algn="l">
                <a:lnSpc>
                  <a:spcPct val="100000"/>
                </a:lnSpc>
                <a:spcBef>
                  <a:spcPts val="0"/>
                </a:spcBef>
                <a:spcAft>
                  <a:spcPts val="0"/>
                </a:spcAft>
                <a:buClr>
                  <a:schemeClr val="dk1"/>
                </a:buClr>
                <a:buSzPts val="2000"/>
                <a:buFont typeface="Corbel"/>
                <a:buNone/>
              </a:pPr>
              <a:r>
                <a:rPr b="0" i="0" lang="en-US" sz="2000" u="none" cap="none" strike="noStrike">
                  <a:solidFill>
                    <a:schemeClr val="dk1"/>
                  </a:solidFill>
                  <a:latin typeface="Corbel"/>
                  <a:ea typeface="Corbel"/>
                  <a:cs typeface="Corbel"/>
                  <a:sym typeface="Corbel"/>
                </a:rPr>
                <a:t>Compensation and benefits provided will vary between schools!</a:t>
              </a:r>
              <a:endParaRPr b="0" i="0" sz="1400" u="none" cap="none" strike="noStrike">
                <a:solidFill>
                  <a:srgbClr val="000000"/>
                </a:solidFill>
                <a:latin typeface="Arial"/>
                <a:ea typeface="Arial"/>
                <a:cs typeface="Arial"/>
                <a:sym typeface="Arial"/>
              </a:endParaRPr>
            </a:p>
          </p:txBody>
        </p:sp>
        <p:sp>
          <p:nvSpPr>
            <p:cNvPr id="446" name="Google Shape;446;p10"/>
            <p:cNvSpPr/>
            <p:nvPr/>
          </p:nvSpPr>
          <p:spPr>
            <a:xfrm>
              <a:off x="4945521" y="1800829"/>
              <a:ext cx="2348088" cy="144017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0"/>
            <p:cNvSpPr txBox="1"/>
            <p:nvPr/>
          </p:nvSpPr>
          <p:spPr>
            <a:xfrm>
              <a:off x="4945521" y="1800829"/>
              <a:ext cx="2348088" cy="1440170"/>
            </a:xfrm>
            <a:prstGeom prst="rect">
              <a:avLst/>
            </a:prstGeom>
            <a:noFill/>
            <a:ln>
              <a:noFill/>
            </a:ln>
          </p:spPr>
          <p:txBody>
            <a:bodyPr anchorCtr="0" anchor="ctr" bIns="152400" lIns="152400" spcFirstLastPara="1" rIns="152400" wrap="square" tIns="152400">
              <a:noAutofit/>
            </a:bodyPr>
            <a:lstStyle/>
            <a:p>
              <a:pPr indent="0" lvl="0" marL="0" marR="0" rtl="0" algn="l">
                <a:lnSpc>
                  <a:spcPct val="100000"/>
                </a:lnSpc>
                <a:spcBef>
                  <a:spcPts val="0"/>
                </a:spcBef>
                <a:spcAft>
                  <a:spcPts val="0"/>
                </a:spcAft>
                <a:buClr>
                  <a:schemeClr val="dk1"/>
                </a:buClr>
                <a:buSzPts val="1500"/>
                <a:buFont typeface="Corbel"/>
                <a:buNone/>
              </a:pPr>
              <a:r>
                <a:rPr b="0" i="0" lang="en-US" sz="1500" u="none" cap="none" strike="noStrike">
                  <a:solidFill>
                    <a:schemeClr val="dk1"/>
                  </a:solidFill>
                  <a:latin typeface="Corbel"/>
                  <a:ea typeface="Corbel"/>
                  <a:cs typeface="Corbel"/>
                  <a:sym typeface="Corbel"/>
                </a:rPr>
                <a:t>Each co-op school is different!</a:t>
              </a:r>
              <a:endParaRPr b="0" i="0" sz="1400" u="none" cap="none" strike="noStrike">
                <a:solidFill>
                  <a:srgbClr val="000000"/>
                </a:solidFill>
                <a:latin typeface="Arial"/>
                <a:ea typeface="Arial"/>
                <a:cs typeface="Arial"/>
                <a:sym typeface="Arial"/>
              </a:endParaRPr>
            </a:p>
          </p:txBody>
        </p:sp>
        <p:sp>
          <p:nvSpPr>
            <p:cNvPr id="448" name="Google Shape;448;p10"/>
            <p:cNvSpPr/>
            <p:nvPr/>
          </p:nvSpPr>
          <p:spPr>
            <a:xfrm>
              <a:off x="0" y="3601042"/>
              <a:ext cx="7293610" cy="14401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0"/>
            <p:cNvSpPr/>
            <p:nvPr/>
          </p:nvSpPr>
          <p:spPr>
            <a:xfrm>
              <a:off x="435651" y="3925081"/>
              <a:ext cx="792093" cy="792093"/>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0"/>
            <p:cNvSpPr/>
            <p:nvPr/>
          </p:nvSpPr>
          <p:spPr>
            <a:xfrm>
              <a:off x="1663397" y="3601042"/>
              <a:ext cx="5630212" cy="144017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0"/>
            <p:cNvSpPr txBox="1"/>
            <p:nvPr/>
          </p:nvSpPr>
          <p:spPr>
            <a:xfrm>
              <a:off x="1663397" y="3601042"/>
              <a:ext cx="5630212" cy="1440170"/>
            </a:xfrm>
            <a:prstGeom prst="rect">
              <a:avLst/>
            </a:prstGeom>
            <a:noFill/>
            <a:ln>
              <a:noFill/>
            </a:ln>
          </p:spPr>
          <p:txBody>
            <a:bodyPr anchorCtr="0" anchor="ctr" bIns="152400" lIns="152400" spcFirstLastPara="1" rIns="152400" wrap="square" tIns="152400">
              <a:noAutofit/>
            </a:bodyPr>
            <a:lstStyle/>
            <a:p>
              <a:pPr indent="0" lvl="0" marL="0" marR="0" rtl="0" algn="l">
                <a:lnSpc>
                  <a:spcPct val="100000"/>
                </a:lnSpc>
                <a:spcBef>
                  <a:spcPts val="0"/>
                </a:spcBef>
                <a:spcAft>
                  <a:spcPts val="0"/>
                </a:spcAft>
                <a:buClr>
                  <a:schemeClr val="dk1"/>
                </a:buClr>
                <a:buSzPts val="2000"/>
                <a:buFont typeface="Corbel"/>
                <a:buNone/>
              </a:pPr>
              <a:r>
                <a:rPr b="1" i="0" lang="en-US" sz="2000" u="none" cap="none" strike="noStrike">
                  <a:solidFill>
                    <a:schemeClr val="dk1"/>
                  </a:solidFill>
                  <a:latin typeface="Corbel"/>
                  <a:ea typeface="Corbel"/>
                  <a:cs typeface="Corbel"/>
                  <a:sym typeface="Corbel"/>
                </a:rPr>
                <a:t>PLEASE REMEMBER! </a:t>
              </a:r>
              <a:r>
                <a:rPr b="0" i="0" lang="en-US" sz="2000" u="none" cap="none" strike="noStrike">
                  <a:solidFill>
                    <a:schemeClr val="dk1"/>
                  </a:solidFill>
                  <a:latin typeface="Corbel"/>
                  <a:ea typeface="Corbel"/>
                  <a:cs typeface="Corbel"/>
                  <a:sym typeface="Corbel"/>
                </a:rPr>
                <a:t>The numbers presented in this report are PCPO’s </a:t>
              </a:r>
              <a:r>
                <a:rPr b="0" i="0" lang="en-US" sz="2000" u="sng" cap="none" strike="noStrike">
                  <a:solidFill>
                    <a:schemeClr val="dk1"/>
                  </a:solidFill>
                  <a:latin typeface="Corbel"/>
                  <a:ea typeface="Corbel"/>
                  <a:cs typeface="Corbel"/>
                  <a:sym typeface="Corbel"/>
                </a:rPr>
                <a:t>recommended </a:t>
              </a:r>
              <a:r>
                <a:rPr b="0" i="0" lang="en-US" sz="2000" u="none" cap="none" strike="noStrike">
                  <a:solidFill>
                    <a:schemeClr val="dk1"/>
                  </a:solidFill>
                  <a:latin typeface="Corbel"/>
                  <a:ea typeface="Corbel"/>
                  <a:cs typeface="Corbel"/>
                  <a:sym typeface="Corbel"/>
                </a:rPr>
                <a:t>minimums.  They are </a:t>
              </a:r>
              <a:r>
                <a:rPr b="0" i="0" lang="en-US" sz="2000" u="sng" cap="none" strike="noStrike">
                  <a:solidFill>
                    <a:schemeClr val="dk1"/>
                  </a:solidFill>
                  <a:latin typeface="Corbel"/>
                  <a:ea typeface="Corbel"/>
                  <a:cs typeface="Corbel"/>
                  <a:sym typeface="Corbel"/>
                </a:rPr>
                <a:t>not</a:t>
              </a:r>
              <a:r>
                <a:rPr b="0" i="0" lang="en-US" sz="2000" u="none" cap="none" strike="noStrike">
                  <a:solidFill>
                    <a:schemeClr val="dk1"/>
                  </a:solidFill>
                  <a:latin typeface="Corbel"/>
                  <a:ea typeface="Corbel"/>
                  <a:cs typeface="Corbel"/>
                  <a:sym typeface="Corbel"/>
                </a:rPr>
                <a:t> absolutes or requirements!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1"/>
          <p:cNvSpPr txBox="1"/>
          <p:nvPr>
            <p:ph type="title"/>
          </p:nvPr>
        </p:nvSpPr>
        <p:spPr>
          <a:xfrm>
            <a:off x="252926" y="1123825"/>
            <a:ext cx="34506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orbel"/>
              <a:buNone/>
            </a:pPr>
            <a:r>
              <a:rPr lang="en-US" sz="2800"/>
              <a:t>General Recommendations</a:t>
            </a:r>
            <a:br>
              <a:rPr lang="en-US"/>
            </a:br>
            <a:endParaRPr/>
          </a:p>
        </p:txBody>
      </p:sp>
      <p:grpSp>
        <p:nvGrpSpPr>
          <p:cNvPr id="457" name="Google Shape;457;p11"/>
          <p:cNvGrpSpPr/>
          <p:nvPr/>
        </p:nvGrpSpPr>
        <p:grpSpPr>
          <a:xfrm>
            <a:off x="3918695" y="864680"/>
            <a:ext cx="7315200" cy="5119389"/>
            <a:chOff x="0" y="625"/>
            <a:chExt cx="7315200" cy="5119389"/>
          </a:xfrm>
        </p:grpSpPr>
        <p:sp>
          <p:nvSpPr>
            <p:cNvPr id="458" name="Google Shape;458;p11"/>
            <p:cNvSpPr/>
            <p:nvPr/>
          </p:nvSpPr>
          <p:spPr>
            <a:xfrm>
              <a:off x="0" y="625"/>
              <a:ext cx="7315200" cy="1462682"/>
            </a:xfrm>
            <a:prstGeom prst="roundRect">
              <a:avLst>
                <a:gd fmla="val 10000" name="adj"/>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1"/>
            <p:cNvSpPr/>
            <p:nvPr/>
          </p:nvSpPr>
          <p:spPr>
            <a:xfrm>
              <a:off x="1689398" y="625"/>
              <a:ext cx="5625801" cy="1462682"/>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1"/>
            <p:cNvSpPr txBox="1"/>
            <p:nvPr/>
          </p:nvSpPr>
          <p:spPr>
            <a:xfrm>
              <a:off x="1689398" y="625"/>
              <a:ext cx="5625801" cy="1462682"/>
            </a:xfrm>
            <a:prstGeom prst="rect">
              <a:avLst/>
            </a:prstGeom>
            <a:solidFill>
              <a:srgbClr val="DBEAEA"/>
            </a:solidFill>
            <a:ln>
              <a:noFill/>
            </a:ln>
          </p:spPr>
          <p:txBody>
            <a:bodyPr anchorCtr="0" anchor="ctr" bIns="154800" lIns="154800" spcFirstLastPara="1" rIns="154800" wrap="square" tIns="154800">
              <a:noAutofit/>
            </a:bodyPr>
            <a:lstStyle/>
            <a:p>
              <a:pPr indent="0" lvl="0" marL="0" marR="0" rtl="0" algn="l">
                <a:lnSpc>
                  <a:spcPct val="100000"/>
                </a:lnSpc>
                <a:spcBef>
                  <a:spcPts val="0"/>
                </a:spcBef>
                <a:spcAft>
                  <a:spcPts val="0"/>
                </a:spcAft>
                <a:buClr>
                  <a:schemeClr val="dk1"/>
                </a:buClr>
                <a:buSzPts val="2400"/>
                <a:buFont typeface="Corbel"/>
                <a:buNone/>
              </a:pPr>
              <a:r>
                <a:rPr b="0" i="0" lang="en-US" sz="2400" u="none" cap="none" strike="noStrike">
                  <a:solidFill>
                    <a:schemeClr val="dk1"/>
                  </a:solidFill>
                  <a:latin typeface="Corbel"/>
                  <a:ea typeface="Corbel"/>
                  <a:cs typeface="Corbel"/>
                  <a:sym typeface="Corbel"/>
                </a:rPr>
                <a:t>Pay teachers an annual salary (vs hourly)</a:t>
              </a:r>
              <a:endParaRPr b="0" i="0" sz="1400" u="none" cap="none" strike="noStrike">
                <a:solidFill>
                  <a:srgbClr val="000000"/>
                </a:solidFill>
                <a:latin typeface="Arial"/>
                <a:ea typeface="Arial"/>
                <a:cs typeface="Arial"/>
                <a:sym typeface="Arial"/>
              </a:endParaRPr>
            </a:p>
          </p:txBody>
        </p:sp>
        <p:sp>
          <p:nvSpPr>
            <p:cNvPr id="461" name="Google Shape;461;p11"/>
            <p:cNvSpPr/>
            <p:nvPr/>
          </p:nvSpPr>
          <p:spPr>
            <a:xfrm>
              <a:off x="0" y="1828978"/>
              <a:ext cx="7315200" cy="1462682"/>
            </a:xfrm>
            <a:prstGeom prst="roundRect">
              <a:avLst>
                <a:gd fmla="val 10000" name="adj"/>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1"/>
            <p:cNvSpPr/>
            <p:nvPr/>
          </p:nvSpPr>
          <p:spPr>
            <a:xfrm>
              <a:off x="1689398" y="1828978"/>
              <a:ext cx="3291840" cy="1462682"/>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1"/>
            <p:cNvSpPr txBox="1"/>
            <p:nvPr/>
          </p:nvSpPr>
          <p:spPr>
            <a:xfrm>
              <a:off x="1689398" y="1828978"/>
              <a:ext cx="3291840" cy="1462682"/>
            </a:xfrm>
            <a:prstGeom prst="rect">
              <a:avLst/>
            </a:prstGeom>
            <a:solidFill>
              <a:srgbClr val="DBEAEA"/>
            </a:solidFill>
            <a:ln>
              <a:noFill/>
            </a:ln>
          </p:spPr>
          <p:txBody>
            <a:bodyPr anchorCtr="0" anchor="ctr" bIns="154800" lIns="154800" spcFirstLastPara="1" rIns="154800" wrap="square" tIns="154800">
              <a:noAutofit/>
            </a:bodyPr>
            <a:lstStyle/>
            <a:p>
              <a:pPr indent="0" lvl="0" marL="0" marR="0" rtl="0" algn="l">
                <a:lnSpc>
                  <a:spcPct val="100000"/>
                </a:lnSpc>
                <a:spcBef>
                  <a:spcPts val="0"/>
                </a:spcBef>
                <a:spcAft>
                  <a:spcPts val="0"/>
                </a:spcAft>
                <a:buClr>
                  <a:schemeClr val="dk1"/>
                </a:buClr>
                <a:buSzPts val="2400"/>
                <a:buFont typeface="Corbel"/>
                <a:buNone/>
              </a:pPr>
              <a:r>
                <a:rPr b="0" i="0" lang="en-US" sz="2400" u="none" cap="none" strike="noStrike">
                  <a:solidFill>
                    <a:schemeClr val="dk1"/>
                  </a:solidFill>
                  <a:latin typeface="Corbel"/>
                  <a:ea typeface="Corbel"/>
                  <a:cs typeface="Corbel"/>
                  <a:sym typeface="Corbel"/>
                </a:rPr>
                <a:t>Schools should have a stated timeline for contract negotiations</a:t>
              </a:r>
              <a:endParaRPr b="0" i="0" sz="1400" u="none" cap="none" strike="noStrike">
                <a:solidFill>
                  <a:srgbClr val="000000"/>
                </a:solidFill>
                <a:latin typeface="Arial"/>
                <a:ea typeface="Arial"/>
                <a:cs typeface="Arial"/>
                <a:sym typeface="Arial"/>
              </a:endParaRPr>
            </a:p>
          </p:txBody>
        </p:sp>
        <p:sp>
          <p:nvSpPr>
            <p:cNvPr id="464" name="Google Shape;464;p11"/>
            <p:cNvSpPr/>
            <p:nvPr/>
          </p:nvSpPr>
          <p:spPr>
            <a:xfrm>
              <a:off x="4981238" y="1828978"/>
              <a:ext cx="2333961" cy="1462682"/>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1"/>
            <p:cNvSpPr txBox="1"/>
            <p:nvPr/>
          </p:nvSpPr>
          <p:spPr>
            <a:xfrm>
              <a:off x="4981238" y="1828978"/>
              <a:ext cx="2333961" cy="1462682"/>
            </a:xfrm>
            <a:prstGeom prst="rect">
              <a:avLst/>
            </a:prstGeom>
            <a:solidFill>
              <a:srgbClr val="DBEAEA"/>
            </a:solidFill>
            <a:ln>
              <a:noFill/>
            </a:ln>
          </p:spPr>
          <p:txBody>
            <a:bodyPr anchorCtr="0" anchor="ctr" bIns="154800" lIns="154800" spcFirstLastPara="1" rIns="154800" wrap="square" tIns="154800">
              <a:noAutofit/>
            </a:bodyPr>
            <a:lstStyle/>
            <a:p>
              <a:pPr indent="0" lvl="0" marL="0" marR="0" rtl="0" algn="l">
                <a:lnSpc>
                  <a:spcPct val="100000"/>
                </a:lnSpc>
                <a:spcBef>
                  <a:spcPts val="0"/>
                </a:spcBef>
                <a:spcAft>
                  <a:spcPts val="0"/>
                </a:spcAft>
                <a:buClr>
                  <a:schemeClr val="dk1"/>
                </a:buClr>
                <a:buSzPts val="1800"/>
                <a:buFont typeface="Corbel"/>
                <a:buNone/>
              </a:pPr>
              <a:r>
                <a:rPr b="0" i="0" lang="en-US" sz="1800" u="none" cap="none" strike="noStrike">
                  <a:solidFill>
                    <a:schemeClr val="dk1"/>
                  </a:solidFill>
                  <a:latin typeface="Corbel"/>
                  <a:ea typeface="Corbel"/>
                  <a:cs typeface="Corbel"/>
                  <a:sym typeface="Corbel"/>
                </a:rPr>
                <a:t>Starting now!</a:t>
              </a:r>
              <a:endParaRPr b="0" i="0" sz="1400" u="none" cap="none" strike="noStrike">
                <a:solidFill>
                  <a:srgbClr val="000000"/>
                </a:solidFill>
                <a:latin typeface="Arial"/>
                <a:ea typeface="Arial"/>
                <a:cs typeface="Arial"/>
                <a:sym typeface="Arial"/>
              </a:endParaRPr>
            </a:p>
          </p:txBody>
        </p:sp>
        <p:sp>
          <p:nvSpPr>
            <p:cNvPr id="466" name="Google Shape;466;p11"/>
            <p:cNvSpPr/>
            <p:nvPr/>
          </p:nvSpPr>
          <p:spPr>
            <a:xfrm>
              <a:off x="0" y="3657332"/>
              <a:ext cx="7315200" cy="1462682"/>
            </a:xfrm>
            <a:prstGeom prst="roundRect">
              <a:avLst>
                <a:gd fmla="val 10000" name="adj"/>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1"/>
            <p:cNvSpPr/>
            <p:nvPr/>
          </p:nvSpPr>
          <p:spPr>
            <a:xfrm>
              <a:off x="1689398" y="3657332"/>
              <a:ext cx="5625801" cy="1462682"/>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1"/>
            <p:cNvSpPr txBox="1"/>
            <p:nvPr/>
          </p:nvSpPr>
          <p:spPr>
            <a:xfrm>
              <a:off x="1689398" y="3657332"/>
              <a:ext cx="5625801" cy="1462682"/>
            </a:xfrm>
            <a:prstGeom prst="rect">
              <a:avLst/>
            </a:prstGeom>
            <a:solidFill>
              <a:srgbClr val="DBEAEA"/>
            </a:solidFill>
            <a:ln>
              <a:noFill/>
            </a:ln>
          </p:spPr>
          <p:txBody>
            <a:bodyPr anchorCtr="0" anchor="ctr" bIns="154800" lIns="154800" spcFirstLastPara="1" rIns="154800" wrap="square" tIns="154800">
              <a:noAutofit/>
            </a:bodyPr>
            <a:lstStyle/>
            <a:p>
              <a:pPr indent="0" lvl="0" marL="0" marR="0" rtl="0" algn="l">
                <a:lnSpc>
                  <a:spcPct val="100000"/>
                </a:lnSpc>
                <a:spcBef>
                  <a:spcPts val="0"/>
                </a:spcBef>
                <a:spcAft>
                  <a:spcPts val="0"/>
                </a:spcAft>
                <a:buClr>
                  <a:schemeClr val="dk1"/>
                </a:buClr>
                <a:buSzPts val="2400"/>
                <a:buFont typeface="Corbel"/>
                <a:buNone/>
              </a:pPr>
              <a:r>
                <a:rPr b="0" i="0" lang="en-US" sz="2400" u="none" cap="none" strike="noStrike">
                  <a:solidFill>
                    <a:schemeClr val="dk1"/>
                  </a:solidFill>
                  <a:latin typeface="Corbel"/>
                  <a:ea typeface="Corbel"/>
                  <a:cs typeface="Corbel"/>
                  <a:sym typeface="Corbel"/>
                </a:rPr>
                <a:t>Compensation should </a:t>
              </a:r>
              <a:r>
                <a:rPr b="1" i="1" lang="en-US" sz="2400" u="none" cap="none" strike="noStrike">
                  <a:solidFill>
                    <a:schemeClr val="dk1"/>
                  </a:solidFill>
                  <a:latin typeface="Corbel"/>
                  <a:ea typeface="Corbel"/>
                  <a:cs typeface="Corbel"/>
                  <a:sym typeface="Corbel"/>
                </a:rPr>
                <a:t>not</a:t>
              </a:r>
              <a:r>
                <a:rPr b="0" i="0" lang="en-US" sz="2400" u="none" cap="none" strike="noStrike">
                  <a:solidFill>
                    <a:schemeClr val="dk1"/>
                  </a:solidFill>
                  <a:latin typeface="Corbel"/>
                  <a:ea typeface="Corbel"/>
                  <a:cs typeface="Corbel"/>
                  <a:sym typeface="Corbel"/>
                </a:rPr>
                <a:t> be based on enrollment numbers</a:t>
              </a:r>
              <a:endParaRPr b="0" i="0" sz="1400" u="none" cap="none" strike="noStrike">
                <a:solidFill>
                  <a:srgbClr val="000000"/>
                </a:solidFill>
                <a:latin typeface="Arial"/>
                <a:ea typeface="Arial"/>
                <a:cs typeface="Arial"/>
                <a:sym typeface="Arial"/>
              </a:endParaRPr>
            </a:p>
          </p:txBody>
        </p:sp>
      </p:grpSp>
      <p:pic>
        <p:nvPicPr>
          <p:cNvPr descr="Money with solid fill" id="469" name="Google Shape;469;p11"/>
          <p:cNvPicPr preferRelativeResize="0"/>
          <p:nvPr/>
        </p:nvPicPr>
        <p:blipFill rotWithShape="1">
          <a:blip r:embed="rId3">
            <a:alphaModFix/>
          </a:blip>
          <a:srcRect b="0" l="0" r="0" t="0"/>
          <a:stretch/>
        </p:blipFill>
        <p:spPr>
          <a:xfrm>
            <a:off x="4306194" y="1120314"/>
            <a:ext cx="914400" cy="914400"/>
          </a:xfrm>
          <a:prstGeom prst="rect">
            <a:avLst/>
          </a:prstGeom>
          <a:noFill/>
          <a:ln>
            <a:noFill/>
          </a:ln>
        </p:spPr>
      </p:pic>
      <p:pic>
        <p:nvPicPr>
          <p:cNvPr descr="Monthly calendar with solid fill" id="470" name="Google Shape;470;p11"/>
          <p:cNvPicPr preferRelativeResize="0"/>
          <p:nvPr/>
        </p:nvPicPr>
        <p:blipFill rotWithShape="1">
          <a:blip r:embed="rId4">
            <a:alphaModFix/>
          </a:blip>
          <a:srcRect b="0" l="0" r="0" t="0"/>
          <a:stretch/>
        </p:blipFill>
        <p:spPr>
          <a:xfrm>
            <a:off x="4306194" y="2985236"/>
            <a:ext cx="914400" cy="914400"/>
          </a:xfrm>
          <a:prstGeom prst="rect">
            <a:avLst/>
          </a:prstGeom>
          <a:noFill/>
          <a:ln>
            <a:noFill/>
          </a:ln>
        </p:spPr>
      </p:pic>
      <p:pic>
        <p:nvPicPr>
          <p:cNvPr descr="Thumbs Down with solid fill" id="471" name="Google Shape;471;p11"/>
          <p:cNvPicPr preferRelativeResize="0"/>
          <p:nvPr/>
        </p:nvPicPr>
        <p:blipFill rotWithShape="1">
          <a:blip r:embed="rId5">
            <a:alphaModFix/>
          </a:blip>
          <a:srcRect b="0" l="0" r="0" t="0"/>
          <a:stretch/>
        </p:blipFill>
        <p:spPr>
          <a:xfrm>
            <a:off x="4306194" y="4911811"/>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2"/>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orbel"/>
              <a:buNone/>
            </a:pPr>
            <a:r>
              <a:rPr lang="en-US" sz="2400"/>
              <a:t>General Recommendations (cont.)</a:t>
            </a:r>
            <a:endParaRPr sz="3300"/>
          </a:p>
        </p:txBody>
      </p:sp>
      <p:grpSp>
        <p:nvGrpSpPr>
          <p:cNvPr id="477" name="Google Shape;477;p12"/>
          <p:cNvGrpSpPr/>
          <p:nvPr/>
        </p:nvGrpSpPr>
        <p:grpSpPr>
          <a:xfrm>
            <a:off x="3869268" y="867232"/>
            <a:ext cx="7315200" cy="5114390"/>
            <a:chOff x="0" y="3124"/>
            <a:chExt cx="7315200" cy="5114390"/>
          </a:xfrm>
        </p:grpSpPr>
        <p:sp>
          <p:nvSpPr>
            <p:cNvPr id="478" name="Google Shape;478;p12"/>
            <p:cNvSpPr/>
            <p:nvPr/>
          </p:nvSpPr>
          <p:spPr>
            <a:xfrm>
              <a:off x="0" y="3124"/>
              <a:ext cx="7315200" cy="1461254"/>
            </a:xfrm>
            <a:prstGeom prst="roundRect">
              <a:avLst>
                <a:gd fmla="val 10000" name="adj"/>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2"/>
            <p:cNvSpPr/>
            <p:nvPr/>
          </p:nvSpPr>
          <p:spPr>
            <a:xfrm>
              <a:off x="1687748" y="3124"/>
              <a:ext cx="3291840" cy="1461254"/>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2"/>
            <p:cNvSpPr txBox="1"/>
            <p:nvPr/>
          </p:nvSpPr>
          <p:spPr>
            <a:xfrm>
              <a:off x="1687748" y="3124"/>
              <a:ext cx="3291840" cy="1461254"/>
            </a:xfrm>
            <a:prstGeom prst="rect">
              <a:avLst/>
            </a:prstGeom>
            <a:solidFill>
              <a:srgbClr val="DBEAEA"/>
            </a:solidFill>
            <a:ln>
              <a:noFill/>
            </a:ln>
          </p:spPr>
          <p:txBody>
            <a:bodyPr anchorCtr="0" anchor="ctr" bIns="154625" lIns="154625" spcFirstLastPara="1" rIns="154625" wrap="square" tIns="154625">
              <a:noAutofit/>
            </a:bodyPr>
            <a:lstStyle/>
            <a:p>
              <a:pPr indent="0" lvl="0" marL="0" marR="0" rtl="0" algn="l">
                <a:lnSpc>
                  <a:spcPct val="100000"/>
                </a:lnSpc>
                <a:spcBef>
                  <a:spcPts val="0"/>
                </a:spcBef>
                <a:spcAft>
                  <a:spcPts val="0"/>
                </a:spcAft>
                <a:buClr>
                  <a:schemeClr val="dk1"/>
                </a:buClr>
                <a:buSzPts val="2500"/>
                <a:buFont typeface="Corbel"/>
                <a:buNone/>
              </a:pPr>
              <a:r>
                <a:rPr b="0" i="0" lang="en-US" sz="2500" u="none" cap="none" strike="noStrike">
                  <a:solidFill>
                    <a:schemeClr val="dk1"/>
                  </a:solidFill>
                  <a:latin typeface="Corbel"/>
                  <a:ea typeface="Corbel"/>
                  <a:cs typeface="Corbel"/>
                  <a:sym typeface="Corbel"/>
                </a:rPr>
                <a:t>Personnel file for all employees.</a:t>
              </a:r>
              <a:endParaRPr b="0" i="0" sz="1400" u="none" cap="none" strike="noStrike">
                <a:solidFill>
                  <a:srgbClr val="000000"/>
                </a:solidFill>
                <a:latin typeface="Arial"/>
                <a:ea typeface="Arial"/>
                <a:cs typeface="Arial"/>
                <a:sym typeface="Arial"/>
              </a:endParaRPr>
            </a:p>
          </p:txBody>
        </p:sp>
        <p:sp>
          <p:nvSpPr>
            <p:cNvPr id="481" name="Google Shape;481;p12"/>
            <p:cNvSpPr/>
            <p:nvPr/>
          </p:nvSpPr>
          <p:spPr>
            <a:xfrm>
              <a:off x="4979588" y="3124"/>
              <a:ext cx="2333961" cy="1461254"/>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2"/>
            <p:cNvSpPr txBox="1"/>
            <p:nvPr/>
          </p:nvSpPr>
          <p:spPr>
            <a:xfrm>
              <a:off x="4979588" y="3124"/>
              <a:ext cx="2333961" cy="1461254"/>
            </a:xfrm>
            <a:prstGeom prst="rect">
              <a:avLst/>
            </a:prstGeom>
            <a:solidFill>
              <a:srgbClr val="DBEAEA"/>
            </a:solidFill>
            <a:ln>
              <a:noFill/>
            </a:ln>
          </p:spPr>
          <p:txBody>
            <a:bodyPr anchorCtr="0" anchor="ctr" bIns="154625" lIns="154625" spcFirstLastPara="1" rIns="154625" wrap="square" tIns="154625">
              <a:noAutofit/>
            </a:bodyPr>
            <a:lstStyle/>
            <a:p>
              <a:pPr indent="0" lvl="0" marL="0" marR="0" rtl="0" algn="l">
                <a:lnSpc>
                  <a:spcPct val="100000"/>
                </a:lnSpc>
                <a:spcBef>
                  <a:spcPts val="0"/>
                </a:spcBef>
                <a:spcAft>
                  <a:spcPts val="0"/>
                </a:spcAft>
                <a:buClr>
                  <a:schemeClr val="dk1"/>
                </a:buClr>
                <a:buSzPts val="1100"/>
                <a:buFont typeface="Corbel"/>
                <a:buNone/>
              </a:pPr>
              <a:r>
                <a:rPr b="0" i="0" lang="en-US" sz="1100" u="none" cap="none" strike="noStrike">
                  <a:solidFill>
                    <a:schemeClr val="dk1"/>
                  </a:solidFill>
                  <a:latin typeface="Corbel"/>
                  <a:ea typeface="Corbel"/>
                  <a:cs typeface="Corbel"/>
                  <a:sym typeface="Corbel"/>
                </a:rPr>
                <a:t>Personnel files are confidential!</a:t>
              </a:r>
              <a:endParaRPr b="0" i="0" sz="1400" u="none" cap="none" strike="noStrike">
                <a:solidFill>
                  <a:srgbClr val="000000"/>
                </a:solidFill>
                <a:latin typeface="Arial"/>
                <a:ea typeface="Arial"/>
                <a:cs typeface="Arial"/>
                <a:sym typeface="Arial"/>
              </a:endParaRPr>
            </a:p>
          </p:txBody>
        </p:sp>
        <p:sp>
          <p:nvSpPr>
            <p:cNvPr id="483" name="Google Shape;483;p12"/>
            <p:cNvSpPr/>
            <p:nvPr/>
          </p:nvSpPr>
          <p:spPr>
            <a:xfrm>
              <a:off x="0" y="1829692"/>
              <a:ext cx="7315200" cy="1461254"/>
            </a:xfrm>
            <a:prstGeom prst="roundRect">
              <a:avLst>
                <a:gd fmla="val 10000" name="adj"/>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2"/>
            <p:cNvSpPr/>
            <p:nvPr/>
          </p:nvSpPr>
          <p:spPr>
            <a:xfrm>
              <a:off x="1687748" y="1829692"/>
              <a:ext cx="3291840" cy="1461254"/>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2"/>
            <p:cNvSpPr txBox="1"/>
            <p:nvPr/>
          </p:nvSpPr>
          <p:spPr>
            <a:xfrm>
              <a:off x="1687748" y="1829692"/>
              <a:ext cx="3291840" cy="1461254"/>
            </a:xfrm>
            <a:prstGeom prst="rect">
              <a:avLst/>
            </a:prstGeom>
            <a:solidFill>
              <a:srgbClr val="DBEAEA"/>
            </a:solidFill>
            <a:ln>
              <a:noFill/>
            </a:ln>
          </p:spPr>
          <p:txBody>
            <a:bodyPr anchorCtr="0" anchor="ctr" bIns="154625" lIns="154625" spcFirstLastPara="1" rIns="154625" wrap="square" tIns="154625">
              <a:noAutofit/>
            </a:bodyPr>
            <a:lstStyle/>
            <a:p>
              <a:pPr indent="0" lvl="0" marL="0" marR="0" rtl="0" algn="l">
                <a:lnSpc>
                  <a:spcPct val="100000"/>
                </a:lnSpc>
                <a:spcBef>
                  <a:spcPts val="0"/>
                </a:spcBef>
                <a:spcAft>
                  <a:spcPts val="0"/>
                </a:spcAft>
                <a:buClr>
                  <a:schemeClr val="dk1"/>
                </a:buClr>
                <a:buSzPts val="2500"/>
                <a:buFont typeface="Corbel"/>
                <a:buNone/>
              </a:pPr>
              <a:r>
                <a:rPr b="0" i="0" lang="en-US" sz="2500" u="none" cap="none" strike="noStrike">
                  <a:solidFill>
                    <a:schemeClr val="dk1"/>
                  </a:solidFill>
                  <a:latin typeface="Corbel"/>
                  <a:ea typeface="Corbel"/>
                  <a:cs typeface="Corbel"/>
                  <a:sym typeface="Corbel"/>
                </a:rPr>
                <a:t>Long Range Plan</a:t>
              </a:r>
              <a:endParaRPr b="0" i="0" sz="1400" u="none" cap="none" strike="noStrike">
                <a:solidFill>
                  <a:srgbClr val="000000"/>
                </a:solidFill>
                <a:latin typeface="Arial"/>
                <a:ea typeface="Arial"/>
                <a:cs typeface="Arial"/>
                <a:sym typeface="Arial"/>
              </a:endParaRPr>
            </a:p>
          </p:txBody>
        </p:sp>
        <p:sp>
          <p:nvSpPr>
            <p:cNvPr id="486" name="Google Shape;486;p12"/>
            <p:cNvSpPr/>
            <p:nvPr/>
          </p:nvSpPr>
          <p:spPr>
            <a:xfrm>
              <a:off x="4979588" y="1829692"/>
              <a:ext cx="2333961" cy="1461254"/>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2"/>
            <p:cNvSpPr txBox="1"/>
            <p:nvPr/>
          </p:nvSpPr>
          <p:spPr>
            <a:xfrm>
              <a:off x="4979588" y="1829692"/>
              <a:ext cx="2333961" cy="1461254"/>
            </a:xfrm>
            <a:prstGeom prst="rect">
              <a:avLst/>
            </a:prstGeom>
            <a:solidFill>
              <a:srgbClr val="DBEAEA"/>
            </a:solidFill>
            <a:ln>
              <a:noFill/>
            </a:ln>
          </p:spPr>
          <p:txBody>
            <a:bodyPr anchorCtr="0" anchor="ctr" bIns="154625" lIns="154625" spcFirstLastPara="1" rIns="154625" wrap="square" tIns="154625">
              <a:noAutofit/>
            </a:bodyPr>
            <a:lstStyle/>
            <a:p>
              <a:pPr indent="0" lvl="0" marL="0" marR="0" rtl="0" algn="l">
                <a:lnSpc>
                  <a:spcPct val="100000"/>
                </a:lnSpc>
                <a:spcBef>
                  <a:spcPts val="0"/>
                </a:spcBef>
                <a:spcAft>
                  <a:spcPts val="0"/>
                </a:spcAft>
                <a:buClr>
                  <a:schemeClr val="dk1"/>
                </a:buClr>
                <a:buSzPts val="1100"/>
                <a:buFont typeface="Corbel"/>
                <a:buNone/>
              </a:pPr>
              <a:r>
                <a:rPr b="0" i="0" lang="en-US" sz="1100" u="none" cap="none" strike="noStrike">
                  <a:solidFill>
                    <a:schemeClr val="dk1"/>
                  </a:solidFill>
                  <a:latin typeface="Corbel"/>
                  <a:ea typeface="Corbel"/>
                  <a:cs typeface="Corbel"/>
                  <a:sym typeface="Corbel"/>
                </a:rPr>
                <a:t>If your school is paying significantly below PCPO recommendations, consider a long-term plan to raise salary.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Corbel"/>
                <a:buNone/>
              </a:pPr>
              <a:r>
                <a:rPr b="0" i="0" lang="en-US" sz="1100" u="none" cap="none" strike="noStrike">
                  <a:solidFill>
                    <a:schemeClr val="dk1"/>
                  </a:solidFill>
                  <a:latin typeface="Corbel"/>
                  <a:ea typeface="Corbel"/>
                  <a:cs typeface="Corbel"/>
                  <a:sym typeface="Corbel"/>
                </a:rPr>
                <a:t>Plans can be written into the contract to inform future negotiations.</a:t>
              </a:r>
              <a:endParaRPr b="0" i="0" sz="1400" u="none" cap="none" strike="noStrike">
                <a:solidFill>
                  <a:srgbClr val="000000"/>
                </a:solidFill>
                <a:latin typeface="Arial"/>
                <a:ea typeface="Arial"/>
                <a:cs typeface="Arial"/>
                <a:sym typeface="Arial"/>
              </a:endParaRPr>
            </a:p>
          </p:txBody>
        </p:sp>
        <p:sp>
          <p:nvSpPr>
            <p:cNvPr id="488" name="Google Shape;488;p12"/>
            <p:cNvSpPr/>
            <p:nvPr/>
          </p:nvSpPr>
          <p:spPr>
            <a:xfrm>
              <a:off x="0" y="3656260"/>
              <a:ext cx="7315200" cy="1461254"/>
            </a:xfrm>
            <a:prstGeom prst="roundRect">
              <a:avLst>
                <a:gd fmla="val 10000" name="adj"/>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2"/>
            <p:cNvSpPr/>
            <p:nvPr/>
          </p:nvSpPr>
          <p:spPr>
            <a:xfrm>
              <a:off x="1687748" y="3656260"/>
              <a:ext cx="3291840" cy="1461254"/>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2"/>
            <p:cNvSpPr txBox="1"/>
            <p:nvPr/>
          </p:nvSpPr>
          <p:spPr>
            <a:xfrm>
              <a:off x="1687748" y="3656260"/>
              <a:ext cx="3291840" cy="1461254"/>
            </a:xfrm>
            <a:prstGeom prst="rect">
              <a:avLst/>
            </a:prstGeom>
            <a:solidFill>
              <a:srgbClr val="DBEAEA"/>
            </a:solidFill>
            <a:ln>
              <a:noFill/>
            </a:ln>
          </p:spPr>
          <p:txBody>
            <a:bodyPr anchorCtr="0" anchor="ctr" bIns="154625" lIns="154625" spcFirstLastPara="1" rIns="154625" wrap="square" tIns="154625">
              <a:noAutofit/>
            </a:bodyPr>
            <a:lstStyle/>
            <a:p>
              <a:pPr indent="0" lvl="0" marL="0" marR="0" rtl="0" algn="l">
                <a:lnSpc>
                  <a:spcPct val="100000"/>
                </a:lnSpc>
                <a:spcBef>
                  <a:spcPts val="0"/>
                </a:spcBef>
                <a:spcAft>
                  <a:spcPts val="0"/>
                </a:spcAft>
                <a:buClr>
                  <a:schemeClr val="dk1"/>
                </a:buClr>
                <a:buSzPts val="2500"/>
                <a:buFont typeface="Corbel"/>
                <a:buNone/>
              </a:pPr>
              <a:r>
                <a:rPr b="0" i="0" lang="en-US" sz="2500" u="none" cap="none" strike="noStrike">
                  <a:solidFill>
                    <a:schemeClr val="dk1"/>
                  </a:solidFill>
                  <a:latin typeface="Corbel"/>
                  <a:ea typeface="Corbel"/>
                  <a:cs typeface="Corbel"/>
                  <a:sym typeface="Corbel"/>
                </a:rPr>
                <a:t>Bonuses</a:t>
              </a:r>
              <a:endParaRPr b="0" i="0" sz="1400" u="none" cap="none" strike="noStrike">
                <a:solidFill>
                  <a:srgbClr val="000000"/>
                </a:solidFill>
                <a:latin typeface="Arial"/>
                <a:ea typeface="Arial"/>
                <a:cs typeface="Arial"/>
                <a:sym typeface="Arial"/>
              </a:endParaRPr>
            </a:p>
          </p:txBody>
        </p:sp>
        <p:sp>
          <p:nvSpPr>
            <p:cNvPr id="491" name="Google Shape;491;p12"/>
            <p:cNvSpPr/>
            <p:nvPr/>
          </p:nvSpPr>
          <p:spPr>
            <a:xfrm>
              <a:off x="4979588" y="3656260"/>
              <a:ext cx="2333961" cy="1461254"/>
            </a:xfrm>
            <a:prstGeom prst="rect">
              <a:avLst/>
            </a:prstGeom>
            <a:solidFill>
              <a:srgbClr val="DB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2"/>
            <p:cNvSpPr txBox="1"/>
            <p:nvPr/>
          </p:nvSpPr>
          <p:spPr>
            <a:xfrm>
              <a:off x="4979588" y="3656260"/>
              <a:ext cx="2333961" cy="1461254"/>
            </a:xfrm>
            <a:prstGeom prst="rect">
              <a:avLst/>
            </a:prstGeom>
            <a:solidFill>
              <a:srgbClr val="DBEAEA"/>
            </a:solidFill>
            <a:ln>
              <a:noFill/>
            </a:ln>
          </p:spPr>
          <p:txBody>
            <a:bodyPr anchorCtr="0" anchor="ctr" bIns="154625" lIns="154625" spcFirstLastPara="1" rIns="154625" wrap="square" tIns="154625">
              <a:noAutofit/>
            </a:bodyPr>
            <a:lstStyle/>
            <a:p>
              <a:pPr indent="0" lvl="0" marL="0" marR="0" rtl="0" algn="l">
                <a:lnSpc>
                  <a:spcPct val="100000"/>
                </a:lnSpc>
                <a:spcBef>
                  <a:spcPts val="0"/>
                </a:spcBef>
                <a:spcAft>
                  <a:spcPts val="0"/>
                </a:spcAft>
                <a:buClr>
                  <a:schemeClr val="dk1"/>
                </a:buClr>
                <a:buSzPts val="1100"/>
                <a:buFont typeface="Corbel"/>
                <a:buNone/>
              </a:pPr>
              <a:r>
                <a:rPr b="0" i="0" lang="en-US" sz="1100" u="none" cap="none" strike="noStrike">
                  <a:solidFill>
                    <a:schemeClr val="dk1"/>
                  </a:solidFill>
                  <a:latin typeface="Corbel"/>
                  <a:ea typeface="Corbel"/>
                  <a:cs typeface="Corbel"/>
                  <a:sym typeface="Corbel"/>
                </a:rPr>
                <a:t>PCPO does not recommend anticipated bonuses that are written into the teacher’s contract.</a:t>
              </a:r>
              <a:endParaRPr b="0" i="0" sz="1400" u="none" cap="none" strike="noStrike">
                <a:solidFill>
                  <a:srgbClr val="000000"/>
                </a:solidFill>
                <a:latin typeface="Arial"/>
                <a:ea typeface="Arial"/>
                <a:cs typeface="Arial"/>
                <a:sym typeface="Arial"/>
              </a:endParaRPr>
            </a:p>
          </p:txBody>
        </p:sp>
      </p:grpSp>
      <p:pic>
        <p:nvPicPr>
          <p:cNvPr descr="Open folder with solid fill" id="493" name="Google Shape;493;p12"/>
          <p:cNvPicPr preferRelativeResize="0"/>
          <p:nvPr/>
        </p:nvPicPr>
        <p:blipFill rotWithShape="1">
          <a:blip r:embed="rId3">
            <a:alphaModFix/>
          </a:blip>
          <a:srcRect b="0" l="0" r="0" t="0"/>
          <a:stretch/>
        </p:blipFill>
        <p:spPr>
          <a:xfrm>
            <a:off x="4311297" y="1205160"/>
            <a:ext cx="914400" cy="914400"/>
          </a:xfrm>
          <a:prstGeom prst="rect">
            <a:avLst/>
          </a:prstGeom>
          <a:noFill/>
          <a:ln>
            <a:noFill/>
          </a:ln>
        </p:spPr>
      </p:pic>
      <p:pic>
        <p:nvPicPr>
          <p:cNvPr descr="Aspiration with solid fill" id="494" name="Google Shape;494;p12"/>
          <p:cNvPicPr preferRelativeResize="0"/>
          <p:nvPr/>
        </p:nvPicPr>
        <p:blipFill rotWithShape="1">
          <a:blip r:embed="rId4">
            <a:alphaModFix/>
          </a:blip>
          <a:srcRect b="0" l="0" r="0" t="0"/>
          <a:stretch/>
        </p:blipFill>
        <p:spPr>
          <a:xfrm>
            <a:off x="4255941" y="2984377"/>
            <a:ext cx="914400" cy="914400"/>
          </a:xfrm>
          <a:prstGeom prst="rect">
            <a:avLst/>
          </a:prstGeom>
          <a:noFill/>
          <a:ln>
            <a:noFill/>
          </a:ln>
        </p:spPr>
      </p:pic>
      <p:pic>
        <p:nvPicPr>
          <p:cNvPr descr="Bank check with solid fill" id="495" name="Google Shape;495;p12"/>
          <p:cNvPicPr preferRelativeResize="0"/>
          <p:nvPr/>
        </p:nvPicPr>
        <p:blipFill rotWithShape="1">
          <a:blip r:embed="rId5">
            <a:alphaModFix/>
          </a:blip>
          <a:srcRect b="0" l="0" r="0" t="0"/>
          <a:stretch/>
        </p:blipFill>
        <p:spPr>
          <a:xfrm>
            <a:off x="4311297" y="4810537"/>
            <a:ext cx="914400"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2"/>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
          <p:cNvSpPr txBox="1"/>
          <p:nvPr>
            <p:ph type="title"/>
          </p:nvPr>
        </p:nvSpPr>
        <p:spPr>
          <a:xfrm>
            <a:off x="1539116" y="864108"/>
            <a:ext cx="3073914" cy="512063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62626"/>
              </a:buClr>
              <a:buSzPts val="3600"/>
              <a:buFont typeface="Corbel"/>
              <a:buNone/>
            </a:pPr>
            <a:r>
              <a:rPr lang="en-US">
                <a:solidFill>
                  <a:srgbClr val="262626"/>
                </a:solidFill>
              </a:rPr>
              <a:t>Welcome!</a:t>
            </a:r>
            <a:endParaRPr/>
          </a:p>
        </p:txBody>
      </p:sp>
      <p:sp>
        <p:nvSpPr>
          <p:cNvPr id="288" name="Google Shape;288;p2"/>
          <p:cNvSpPr txBox="1"/>
          <p:nvPr>
            <p:ph idx="1" type="body"/>
          </p:nvPr>
        </p:nvSpPr>
        <p:spPr>
          <a:xfrm>
            <a:off x="5289229" y="864108"/>
            <a:ext cx="5910677"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lang="en-US"/>
              <a:t>We’ll get started in just a moment.</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lang="en-US"/>
              <a:t>Please change your name to say the position you hold at your school, followed by your name</a:t>
            </a:r>
            <a:endParaRPr/>
          </a:p>
          <a:p>
            <a:pPr indent="-182880" lvl="1" marL="685800" rtl="0" algn="l">
              <a:lnSpc>
                <a:spcPct val="90000"/>
              </a:lnSpc>
              <a:spcBef>
                <a:spcPts val="250"/>
              </a:spcBef>
              <a:spcAft>
                <a:spcPts val="0"/>
              </a:spcAft>
              <a:buSzPts val="1800"/>
              <a:buChar char="○"/>
            </a:pPr>
            <a:r>
              <a:rPr i="1" lang="en-US"/>
              <a:t>example:  Teacher, Bob Saget</a:t>
            </a:r>
            <a:endParaRPr/>
          </a:p>
          <a:p>
            <a:pPr indent="0" lvl="0" marL="0" rtl="0" algn="l">
              <a:lnSpc>
                <a:spcPct val="90000"/>
              </a:lnSpc>
              <a:spcBef>
                <a:spcPts val="1450"/>
              </a:spcBef>
              <a:spcAft>
                <a:spcPts val="1600"/>
              </a:spcAft>
              <a:buSzPts val="2000"/>
              <a:buNone/>
            </a:pPr>
            <a:br>
              <a:rPr lang="en-US"/>
            </a:br>
            <a:br>
              <a:rPr lang="en-US"/>
            </a:br>
            <a:endParaRPr/>
          </a:p>
        </p:txBody>
      </p:sp>
      <p:sp>
        <p:nvSpPr>
          <p:cNvPr id="289" name="Google Shape;289;p2"/>
          <p:cNvSpPr/>
          <p:nvPr/>
        </p:nvSpPr>
        <p:spPr>
          <a:xfrm>
            <a:off x="0" y="761999"/>
            <a:ext cx="128693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0" name="Google Shape;290;p2"/>
          <p:cNvCxnSpPr/>
          <p:nvPr/>
        </p:nvCxnSpPr>
        <p:spPr>
          <a:xfrm>
            <a:off x="4951129" y="2085681"/>
            <a:ext cx="0" cy="2686639"/>
          </a:xfrm>
          <a:prstGeom prst="straightConnector1">
            <a:avLst/>
          </a:prstGeom>
          <a:noFill/>
          <a:ln cap="flat" cmpd="sng" w="12700">
            <a:solidFill>
              <a:srgbClr val="7F7F7F"/>
            </a:solidFill>
            <a:prstDash val="solid"/>
            <a:round/>
            <a:headEnd len="sm" w="sm" type="none"/>
            <a:tailEnd len="sm" w="sm" type="none"/>
          </a:ln>
        </p:spPr>
      </p:cxnSp>
      <p:sp>
        <p:nvSpPr>
          <p:cNvPr id="291" name="Google Shape;291;p2"/>
          <p:cNvSpPr/>
          <p:nvPr/>
        </p:nvSpPr>
        <p:spPr>
          <a:xfrm>
            <a:off x="11683988" y="767825"/>
            <a:ext cx="508012" cy="5328173"/>
          </a:xfrm>
          <a:prstGeom prst="rect">
            <a:avLst/>
          </a:prstGeom>
          <a:solidFill>
            <a:srgbClr val="C8C8C8">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
          <p:cNvSpPr txBox="1"/>
          <p:nvPr>
            <p:ph type="title"/>
          </p:nvPr>
        </p:nvSpPr>
        <p:spPr>
          <a:xfrm>
            <a:off x="335297" y="864037"/>
            <a:ext cx="4442649" cy="1162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None/>
            </a:pPr>
            <a:r>
              <a:rPr lang="en-US" sz="2400"/>
              <a:t>General Recommendations (cont.)</a:t>
            </a:r>
            <a:endParaRPr/>
          </a:p>
        </p:txBody>
      </p:sp>
      <p:sp>
        <p:nvSpPr>
          <p:cNvPr id="501" name="Google Shape;501;p5"/>
          <p:cNvSpPr/>
          <p:nvPr/>
        </p:nvSpPr>
        <p:spPr>
          <a:xfrm>
            <a:off x="3175687" y="1737300"/>
            <a:ext cx="7853114" cy="4637850"/>
          </a:xfrm>
          <a:prstGeom prst="ellipse">
            <a:avLst/>
          </a:prstGeom>
          <a:solidFill>
            <a:srgbClr val="97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2" name="Google Shape;502;p5"/>
          <p:cNvSpPr txBox="1"/>
          <p:nvPr>
            <p:ph idx="1" type="body"/>
          </p:nvPr>
        </p:nvSpPr>
        <p:spPr>
          <a:xfrm>
            <a:off x="3175687" y="1737300"/>
            <a:ext cx="7853114" cy="5120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200"/>
              <a:buFont typeface="Corbel"/>
              <a:buNone/>
            </a:pPr>
            <a:r>
              <a:rPr b="0" i="0" lang="en-US" sz="3200" u="none" cap="none" strike="noStrike">
                <a:solidFill>
                  <a:schemeClr val="lt1"/>
                </a:solidFill>
                <a:latin typeface="Corbel"/>
                <a:ea typeface="Corbel"/>
                <a:cs typeface="Corbel"/>
                <a:sym typeface="Corbel"/>
              </a:rPr>
              <a:t>In addition to clearly listing salary, responsibilities, and other benefits, your contract might include:</a:t>
            </a:r>
            <a:endParaRPr/>
          </a:p>
          <a:p>
            <a:pPr indent="0" lvl="0" marL="0" marR="0" rtl="0" algn="ctr">
              <a:lnSpc>
                <a:spcPct val="90000"/>
              </a:lnSpc>
              <a:spcBef>
                <a:spcPts val="0"/>
              </a:spcBef>
              <a:spcAft>
                <a:spcPts val="0"/>
              </a:spcAft>
              <a:buClr>
                <a:schemeClr val="dk1"/>
              </a:buClr>
              <a:buSzPts val="3200"/>
              <a:buFont typeface="Corbel"/>
              <a:buNone/>
            </a:pPr>
            <a:r>
              <a:t/>
            </a:r>
            <a:endParaRPr b="0" i="0" sz="4800" u="none" cap="none" strike="noStrike">
              <a:solidFill>
                <a:schemeClr val="lt1"/>
              </a:solidFill>
              <a:latin typeface="Corbel"/>
              <a:ea typeface="Corbel"/>
              <a:cs typeface="Corbel"/>
              <a:sym typeface="Corbel"/>
            </a:endParaRPr>
          </a:p>
          <a:p>
            <a:pPr indent="-285750" lvl="1" marL="285750" marR="0" rtl="0" algn="ctr">
              <a:lnSpc>
                <a:spcPct val="90000"/>
              </a:lnSpc>
              <a:spcBef>
                <a:spcPts val="640"/>
              </a:spcBef>
              <a:spcAft>
                <a:spcPts val="0"/>
              </a:spcAft>
              <a:buClr>
                <a:schemeClr val="dk1"/>
              </a:buClr>
              <a:buSzPts val="3200"/>
              <a:buFont typeface="Corbel"/>
              <a:buChar char="•"/>
            </a:pPr>
            <a:r>
              <a:rPr b="0" i="0" lang="en-US" sz="2400" u="none" cap="none" strike="noStrike">
                <a:solidFill>
                  <a:schemeClr val="lt1"/>
                </a:solidFill>
                <a:latin typeface="Corbel"/>
                <a:ea typeface="Corbel"/>
                <a:cs typeface="Corbel"/>
                <a:sym typeface="Corbel"/>
              </a:rPr>
              <a:t>Who will negotiate the next contract</a:t>
            </a:r>
            <a:endParaRPr sz="2400">
              <a:solidFill>
                <a:schemeClr val="lt1"/>
              </a:solidFill>
            </a:endParaRPr>
          </a:p>
          <a:p>
            <a:pPr indent="-285750" lvl="1" marL="285750" marR="0" rtl="0" algn="ctr">
              <a:lnSpc>
                <a:spcPct val="90000"/>
              </a:lnSpc>
              <a:spcBef>
                <a:spcPts val="640"/>
              </a:spcBef>
              <a:spcAft>
                <a:spcPts val="0"/>
              </a:spcAft>
              <a:buClr>
                <a:schemeClr val="dk1"/>
              </a:buClr>
              <a:buSzPts val="3200"/>
              <a:buFont typeface="Corbel"/>
              <a:buChar char="•"/>
            </a:pPr>
            <a:r>
              <a:rPr lang="en-US" sz="2400">
                <a:solidFill>
                  <a:schemeClr val="lt1"/>
                </a:solidFill>
                <a:latin typeface="Corbel"/>
                <a:ea typeface="Corbel"/>
                <a:cs typeface="Corbel"/>
                <a:sym typeface="Corbel"/>
              </a:rPr>
              <a:t>C</a:t>
            </a:r>
            <a:r>
              <a:rPr b="0" i="0" lang="en-US" sz="2400" u="none" cap="none" strike="noStrike">
                <a:solidFill>
                  <a:schemeClr val="lt1"/>
                </a:solidFill>
                <a:latin typeface="Corbel"/>
                <a:ea typeface="Corbel"/>
                <a:cs typeface="Corbel"/>
                <a:sym typeface="Corbel"/>
              </a:rPr>
              <a:t>onflict resolution procedure</a:t>
            </a:r>
            <a:endParaRPr sz="2400">
              <a:solidFill>
                <a:schemeClr val="lt1"/>
              </a:solidFill>
            </a:endParaRPr>
          </a:p>
          <a:p>
            <a:pPr indent="-228600" lvl="0" marL="457200" rtl="0" algn="ctr">
              <a:lnSpc>
                <a:spcPct val="90000"/>
              </a:lnSpc>
              <a:spcBef>
                <a:spcPts val="120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7" name="Shape 507"/>
        <p:cNvGrpSpPr/>
        <p:nvPr/>
      </p:nvGrpSpPr>
      <p:grpSpPr>
        <a:xfrm>
          <a:off x="0" y="0"/>
          <a:ext cx="0" cy="0"/>
          <a:chOff x="0" y="0"/>
          <a:chExt cx="0" cy="0"/>
        </a:xfrm>
      </p:grpSpPr>
      <p:sp>
        <p:nvSpPr>
          <p:cNvPr id="508" name="Google Shape;508;p14"/>
          <p:cNvSpPr/>
          <p:nvPr/>
        </p:nvSpPr>
        <p:spPr>
          <a:xfrm>
            <a:off x="135924" y="716692"/>
            <a:ext cx="2780271" cy="5609967"/>
          </a:xfrm>
          <a:prstGeom prst="rect">
            <a:avLst/>
          </a:prstGeom>
          <a:solidFill>
            <a:schemeClr val="accent1"/>
          </a:solidFill>
          <a:ln cap="flat" cmpd="sng" w="25400">
            <a:solidFill>
              <a:srgbClr val="0848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9" name="Google Shape;509;p14"/>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Contract</a:t>
            </a:r>
            <a:r>
              <a:rPr lang="en-US"/>
              <a:t> </a:t>
            </a:r>
            <a:r>
              <a:rPr lang="en-US">
                <a:solidFill>
                  <a:schemeClr val="lt1"/>
                </a:solidFill>
              </a:rPr>
              <a:t>Process</a:t>
            </a:r>
            <a:endParaRPr>
              <a:solidFill>
                <a:schemeClr val="lt1"/>
              </a:solidFill>
            </a:endParaRPr>
          </a:p>
        </p:txBody>
      </p:sp>
      <p:sp>
        <p:nvSpPr>
          <p:cNvPr id="510" name="Google Shape;510;p14"/>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400"/>
              <a:buChar char="●"/>
            </a:pPr>
            <a:r>
              <a:rPr b="1" lang="en-US" sz="2200"/>
              <a:t>Schools should have a written and agreed upon process and timeline for contract negotiations.</a:t>
            </a:r>
            <a:endParaRPr b="1" sz="2200"/>
          </a:p>
          <a:p>
            <a:pPr indent="-208280" lvl="1" marL="685800" rtl="0" algn="l">
              <a:lnSpc>
                <a:spcPct val="90000"/>
              </a:lnSpc>
              <a:spcBef>
                <a:spcPts val="250"/>
              </a:spcBef>
              <a:spcAft>
                <a:spcPts val="0"/>
              </a:spcAft>
              <a:buSzPts val="2200"/>
              <a:buChar char="○"/>
            </a:pPr>
            <a:r>
              <a:rPr lang="en-US" sz="2000"/>
              <a:t>Don’t have one? Write one!</a:t>
            </a:r>
            <a:endParaRPr sz="2000"/>
          </a:p>
          <a:p>
            <a:pPr indent="-208280" lvl="1" marL="685800" rtl="0" algn="l">
              <a:lnSpc>
                <a:spcPct val="90000"/>
              </a:lnSpc>
              <a:spcBef>
                <a:spcPts val="500"/>
              </a:spcBef>
              <a:spcAft>
                <a:spcPts val="0"/>
              </a:spcAft>
              <a:buSzPts val="2200"/>
              <a:buChar char="○"/>
            </a:pPr>
            <a:r>
              <a:rPr lang="en-US" sz="2000"/>
              <a:t>Refer to PCPO’s President Handbook and Treasurer Handbook for additional board resources on contract negotiation.</a:t>
            </a:r>
            <a:endParaRPr sz="1900"/>
          </a:p>
          <a:p>
            <a:pPr indent="0" lvl="1" marL="502919" rtl="0" algn="l">
              <a:lnSpc>
                <a:spcPct val="90000"/>
              </a:lnSpc>
              <a:spcBef>
                <a:spcPts val="500"/>
              </a:spcBef>
              <a:spcAft>
                <a:spcPts val="0"/>
              </a:spcAft>
              <a:buSzPts val="1800"/>
              <a:buNone/>
            </a:pPr>
            <a:r>
              <a:t/>
            </a:r>
            <a:endParaRPr sz="2000"/>
          </a:p>
          <a:p>
            <a:pPr indent="-182880" lvl="0" marL="182880" rtl="0" algn="l">
              <a:lnSpc>
                <a:spcPct val="90000"/>
              </a:lnSpc>
              <a:spcBef>
                <a:spcPts val="1450"/>
              </a:spcBef>
              <a:spcAft>
                <a:spcPts val="0"/>
              </a:spcAft>
              <a:buSzPts val="2400"/>
              <a:buChar char="●"/>
            </a:pPr>
            <a:r>
              <a:rPr b="1" lang="en-US" sz="2200"/>
              <a:t>Contract Negotiations should be conducted via committee, not just one person.</a:t>
            </a:r>
            <a:endParaRPr b="1" sz="2200"/>
          </a:p>
          <a:p>
            <a:pPr indent="-208280" lvl="1" marL="685800" rtl="0" algn="l">
              <a:lnSpc>
                <a:spcPct val="90000"/>
              </a:lnSpc>
              <a:spcBef>
                <a:spcPts val="250"/>
              </a:spcBef>
              <a:spcAft>
                <a:spcPts val="0"/>
              </a:spcAft>
              <a:buSzPts val="2200"/>
              <a:buChar char="○"/>
            </a:pPr>
            <a:r>
              <a:rPr lang="en-US" sz="2000"/>
              <a:t>Use of a committee creates shared responsibility and helps avoid bias based on personal experience/situation.</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5"/>
          <p:cNvSpPr/>
          <p:nvPr/>
        </p:nvSpPr>
        <p:spPr>
          <a:xfrm>
            <a:off x="135924" y="716692"/>
            <a:ext cx="2780271" cy="5609967"/>
          </a:xfrm>
          <a:prstGeom prst="rect">
            <a:avLst/>
          </a:prstGeom>
          <a:solidFill>
            <a:schemeClr val="accent1"/>
          </a:solidFill>
          <a:ln cap="flat" cmpd="sng" w="25400">
            <a:solidFill>
              <a:srgbClr val="0848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6" name="Google Shape;516;p15"/>
          <p:cNvSpPr txBox="1"/>
          <p:nvPr>
            <p:ph type="title"/>
          </p:nvPr>
        </p:nvSpPr>
        <p:spPr>
          <a:xfrm>
            <a:off x="117389" y="1123908"/>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Contract</a:t>
            </a:r>
            <a:r>
              <a:rPr lang="en-US"/>
              <a:t> </a:t>
            </a:r>
            <a:r>
              <a:rPr lang="en-US">
                <a:solidFill>
                  <a:schemeClr val="lt1"/>
                </a:solidFill>
              </a:rPr>
              <a:t>Committee</a:t>
            </a:r>
            <a:endParaRPr>
              <a:solidFill>
                <a:schemeClr val="lt1"/>
              </a:solidFill>
            </a:endParaRPr>
          </a:p>
        </p:txBody>
      </p:sp>
      <p:sp>
        <p:nvSpPr>
          <p:cNvPr id="517" name="Google Shape;517;p15"/>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sz="1800"/>
              <a:t>Who is on your committee?</a:t>
            </a:r>
            <a:endParaRPr sz="1800"/>
          </a:p>
          <a:p>
            <a:pPr indent="-182880" lvl="1" marL="685800" rtl="0" algn="l">
              <a:lnSpc>
                <a:spcPct val="90000"/>
              </a:lnSpc>
              <a:spcBef>
                <a:spcPts val="250"/>
              </a:spcBef>
              <a:spcAft>
                <a:spcPts val="0"/>
              </a:spcAft>
              <a:buSzPts val="1800"/>
              <a:buChar char="○"/>
            </a:pPr>
            <a:r>
              <a:rPr lang="en-US" sz="1600"/>
              <a:t>Your school’s by-laws or handbook may have details as to who is on the committee.</a:t>
            </a:r>
            <a:endParaRPr sz="1600"/>
          </a:p>
          <a:p>
            <a:pPr indent="-182880" lvl="0" marL="182880" rtl="0" algn="l">
              <a:lnSpc>
                <a:spcPct val="90000"/>
              </a:lnSpc>
              <a:spcBef>
                <a:spcPts val="1450"/>
              </a:spcBef>
              <a:spcAft>
                <a:spcPts val="0"/>
              </a:spcAft>
              <a:buSzPts val="2000"/>
              <a:buChar char="●"/>
            </a:pPr>
            <a:r>
              <a:rPr lang="en-US" sz="1800"/>
              <a:t>PCPO Recommends a three-person committee</a:t>
            </a:r>
            <a:endParaRPr sz="1800"/>
          </a:p>
          <a:p>
            <a:pPr indent="-182880" lvl="1" marL="685800" rtl="0" algn="l">
              <a:lnSpc>
                <a:spcPct val="90000"/>
              </a:lnSpc>
              <a:spcBef>
                <a:spcPts val="250"/>
              </a:spcBef>
              <a:spcAft>
                <a:spcPts val="0"/>
              </a:spcAft>
              <a:buSzPts val="1800"/>
              <a:buChar char="○"/>
            </a:pPr>
            <a:r>
              <a:rPr lang="en-US" sz="1600"/>
              <a:t>Commonly President, Treasurer, and Teacher Liaison.</a:t>
            </a:r>
            <a:endParaRPr sz="1600"/>
          </a:p>
          <a:p>
            <a:pPr indent="-182880" lvl="1" marL="685800" rtl="0" algn="l">
              <a:lnSpc>
                <a:spcPct val="90000"/>
              </a:lnSpc>
              <a:spcBef>
                <a:spcPts val="500"/>
              </a:spcBef>
              <a:spcAft>
                <a:spcPts val="0"/>
              </a:spcAft>
              <a:buSzPts val="1800"/>
              <a:buChar char="○"/>
            </a:pPr>
            <a:r>
              <a:rPr lang="en-US" sz="1600"/>
              <a:t>‘Teacher Liaison’ is a mutually agreed upon third member of the committee, recommended by the teacher.  Can be anyone from current membership or alumni.</a:t>
            </a:r>
            <a:endParaRPr sz="1600"/>
          </a:p>
          <a:p>
            <a:pPr indent="-182880" lvl="0" marL="182880" rtl="0" algn="l">
              <a:lnSpc>
                <a:spcPct val="90000"/>
              </a:lnSpc>
              <a:spcBef>
                <a:spcPts val="1450"/>
              </a:spcBef>
              <a:spcAft>
                <a:spcPts val="0"/>
              </a:spcAft>
              <a:buSzPts val="1800"/>
              <a:buChar char="●"/>
            </a:pPr>
            <a:r>
              <a:rPr lang="en-US" sz="1800"/>
              <a:t>Teacher is often advisor to the committee for ‘things’ like process and job responsibilities.</a:t>
            </a:r>
            <a:endParaRPr sz="1800"/>
          </a:p>
          <a:p>
            <a:pPr indent="-182880" lvl="0" marL="182880" rtl="0" algn="l">
              <a:lnSpc>
                <a:spcPct val="90000"/>
              </a:lnSpc>
              <a:spcBef>
                <a:spcPts val="1450"/>
              </a:spcBef>
              <a:spcAft>
                <a:spcPts val="0"/>
              </a:spcAft>
              <a:buSzPts val="1800"/>
              <a:buChar char="●"/>
            </a:pPr>
            <a:r>
              <a:rPr lang="en-US" sz="1800"/>
              <a:t>Committee reaches agreement with teacher.  Executive board votes to approve </a:t>
            </a:r>
            <a:endParaRPr sz="1800"/>
          </a:p>
          <a:p>
            <a:pPr indent="-182880" lvl="0" marL="182880" rtl="0" algn="l">
              <a:lnSpc>
                <a:spcPct val="90000"/>
              </a:lnSpc>
              <a:spcBef>
                <a:spcPts val="1450"/>
              </a:spcBef>
              <a:spcAft>
                <a:spcPts val="0"/>
              </a:spcAft>
              <a:buSzPts val="1800"/>
              <a:buChar char="●"/>
            </a:pPr>
            <a:r>
              <a:rPr lang="en-US" sz="1800"/>
              <a:t>Everyone on the team must be knowledgeable about the financial situation of the school</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16"/>
          <p:cNvSpPr/>
          <p:nvPr/>
        </p:nvSpPr>
        <p:spPr>
          <a:xfrm>
            <a:off x="135924" y="716692"/>
            <a:ext cx="2780271" cy="5609967"/>
          </a:xfrm>
          <a:prstGeom prst="rect">
            <a:avLst/>
          </a:prstGeom>
          <a:solidFill>
            <a:schemeClr val="accent1"/>
          </a:solidFill>
          <a:ln cap="flat" cmpd="sng" w="25400">
            <a:solidFill>
              <a:srgbClr val="0848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4" name="Google Shape;524;p16"/>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Timeline</a:t>
            </a:r>
            <a:endParaRPr>
              <a:solidFill>
                <a:schemeClr val="lt1"/>
              </a:solidFill>
            </a:endParaRPr>
          </a:p>
        </p:txBody>
      </p:sp>
      <p:sp>
        <p:nvSpPr>
          <p:cNvPr id="525" name="Google Shape;525;p16"/>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sz="1800"/>
              <a:t>Establish a timeline!</a:t>
            </a:r>
            <a:endParaRPr sz="1800"/>
          </a:p>
          <a:p>
            <a:pPr indent="-182880" lvl="1" marL="685800" rtl="0" algn="l">
              <a:lnSpc>
                <a:spcPct val="90000"/>
              </a:lnSpc>
              <a:spcBef>
                <a:spcPts val="250"/>
              </a:spcBef>
              <a:spcAft>
                <a:spcPts val="0"/>
              </a:spcAft>
              <a:buSzPts val="1800"/>
              <a:buChar char="○"/>
            </a:pPr>
            <a:r>
              <a:rPr lang="en-US" sz="1600"/>
              <a:t>Helps keep everyone on track</a:t>
            </a:r>
            <a:endParaRPr sz="1600"/>
          </a:p>
          <a:p>
            <a:pPr indent="-182880" lvl="1" marL="685800" rtl="0" algn="l">
              <a:lnSpc>
                <a:spcPct val="90000"/>
              </a:lnSpc>
              <a:spcBef>
                <a:spcPts val="500"/>
              </a:spcBef>
              <a:spcAft>
                <a:spcPts val="0"/>
              </a:spcAft>
              <a:buSzPts val="1800"/>
              <a:buChar char="○"/>
            </a:pPr>
            <a:r>
              <a:rPr lang="en-US" sz="1600"/>
              <a:t>Lets the employee know what to expect and when</a:t>
            </a:r>
            <a:endParaRPr sz="1600"/>
          </a:p>
          <a:p>
            <a:pPr indent="-182880" lvl="0" marL="182880" rtl="0" algn="l">
              <a:lnSpc>
                <a:spcPct val="90000"/>
              </a:lnSpc>
              <a:spcBef>
                <a:spcPts val="1450"/>
              </a:spcBef>
              <a:spcAft>
                <a:spcPts val="0"/>
              </a:spcAft>
              <a:buSzPts val="2000"/>
              <a:buChar char="●"/>
            </a:pPr>
            <a:r>
              <a:rPr lang="en-US" sz="1800"/>
              <a:t>Do your homework!</a:t>
            </a:r>
            <a:endParaRPr sz="1800"/>
          </a:p>
          <a:p>
            <a:pPr indent="-182880" lvl="1" marL="685800" rtl="0" algn="l">
              <a:lnSpc>
                <a:spcPct val="90000"/>
              </a:lnSpc>
              <a:spcBef>
                <a:spcPts val="250"/>
              </a:spcBef>
              <a:spcAft>
                <a:spcPts val="0"/>
              </a:spcAft>
              <a:buSzPts val="1800"/>
              <a:buChar char="○"/>
            </a:pPr>
            <a:r>
              <a:rPr b="1" lang="en-US" sz="1600"/>
              <a:t>Everyone on the contract committee, including the employee, needs to be knowledgeable about the school’s financial situation.</a:t>
            </a:r>
            <a:endParaRPr b="1" sz="1600"/>
          </a:p>
          <a:p>
            <a:pPr indent="-182880" lvl="1" marL="685800" rtl="0" algn="l">
              <a:lnSpc>
                <a:spcPct val="90000"/>
              </a:lnSpc>
              <a:spcBef>
                <a:spcPts val="250"/>
              </a:spcBef>
              <a:spcAft>
                <a:spcPts val="0"/>
              </a:spcAft>
              <a:buSzPts val="1800"/>
              <a:buChar char="○"/>
            </a:pPr>
            <a:r>
              <a:rPr lang="en-US" sz="1600"/>
              <a:t>All parties should come prepared to the negotiation table!</a:t>
            </a:r>
            <a:endParaRPr sz="1600"/>
          </a:p>
          <a:p>
            <a:pPr indent="-182880" lvl="1" marL="685800" rtl="0" algn="l">
              <a:lnSpc>
                <a:spcPct val="90000"/>
              </a:lnSpc>
              <a:spcBef>
                <a:spcPts val="500"/>
              </a:spcBef>
              <a:spcAft>
                <a:spcPts val="0"/>
              </a:spcAft>
              <a:buSzPts val="1800"/>
              <a:buChar char="○"/>
            </a:pPr>
            <a:r>
              <a:rPr lang="en-US" sz="1600"/>
              <a:t>Prior to meeting with teacher,  the committee should discuss ranges of compensation increase and know how they might affect the budget.</a:t>
            </a:r>
            <a:endParaRPr sz="1600"/>
          </a:p>
          <a:p>
            <a:pPr indent="-182880" lvl="2" marL="1143000" rtl="0" algn="l">
              <a:lnSpc>
                <a:spcPct val="90000"/>
              </a:lnSpc>
              <a:spcBef>
                <a:spcPts val="500"/>
              </a:spcBef>
              <a:spcAft>
                <a:spcPts val="0"/>
              </a:spcAft>
              <a:buSzPts val="1600"/>
              <a:buChar char="■"/>
            </a:pPr>
            <a:r>
              <a:rPr lang="en-US" sz="1600"/>
              <a:t>Establish a range of what can be agreed to on the spot, and what might warrant further discussion in committee.</a:t>
            </a:r>
            <a:endParaRPr sz="1600"/>
          </a:p>
          <a:p>
            <a:pPr indent="-182880" lvl="1" marL="685800" rtl="0" algn="l">
              <a:lnSpc>
                <a:spcPct val="90000"/>
              </a:lnSpc>
              <a:spcBef>
                <a:spcPts val="500"/>
              </a:spcBef>
              <a:spcAft>
                <a:spcPts val="0"/>
              </a:spcAft>
              <a:buSzPts val="1800"/>
              <a:buChar char="○"/>
            </a:pPr>
            <a:r>
              <a:rPr lang="en-US" sz="1600"/>
              <a:t>The more prepared you are, the smoother the process will go!</a:t>
            </a:r>
            <a:endParaRPr sz="1600"/>
          </a:p>
          <a:p>
            <a:pPr indent="-182880" lvl="0" marL="182880" rtl="0" algn="l">
              <a:lnSpc>
                <a:spcPct val="90000"/>
              </a:lnSpc>
              <a:spcBef>
                <a:spcPts val="1450"/>
              </a:spcBef>
              <a:spcAft>
                <a:spcPts val="0"/>
              </a:spcAft>
              <a:buSzPts val="2000"/>
              <a:buChar char="●"/>
            </a:pPr>
            <a:r>
              <a:rPr lang="en-US" sz="1800"/>
              <a:t>Contracts must be finished </a:t>
            </a:r>
            <a:r>
              <a:rPr lang="en-US" sz="1800" u="sng"/>
              <a:t>before</a:t>
            </a:r>
            <a:r>
              <a:rPr lang="en-US" sz="1800"/>
              <a:t> your budget can be finalized</a:t>
            </a:r>
            <a:endParaRPr sz="1800"/>
          </a:p>
          <a:p>
            <a:pPr indent="-182880" lvl="1" marL="685800" rtl="0" algn="l">
              <a:lnSpc>
                <a:spcPct val="90000"/>
              </a:lnSpc>
              <a:spcBef>
                <a:spcPts val="250"/>
              </a:spcBef>
              <a:spcAft>
                <a:spcPts val="0"/>
              </a:spcAft>
              <a:buSzPts val="1800"/>
              <a:buChar char="○"/>
            </a:pPr>
            <a:r>
              <a:rPr i="1" lang="en-US" sz="1600"/>
              <a:t>You cannot set a budget before salary is established</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4"/>
        </a:solidFill>
      </p:bgPr>
    </p:bg>
    <p:spTree>
      <p:nvGrpSpPr>
        <p:cNvPr id="530" name="Shape 530"/>
        <p:cNvGrpSpPr/>
        <p:nvPr/>
      </p:nvGrpSpPr>
      <p:grpSpPr>
        <a:xfrm>
          <a:off x="0" y="0"/>
          <a:ext cx="0" cy="0"/>
          <a:chOff x="0" y="0"/>
          <a:chExt cx="0" cy="0"/>
        </a:xfrm>
      </p:grpSpPr>
      <p:sp>
        <p:nvSpPr>
          <p:cNvPr id="531" name="Google Shape;531;g1c65787b52b_3_20"/>
          <p:cNvSpPr/>
          <p:nvPr/>
        </p:nvSpPr>
        <p:spPr>
          <a:xfrm>
            <a:off x="4341340" y="4090086"/>
            <a:ext cx="3509319" cy="1495168"/>
          </a:xfrm>
          <a:prstGeom prst="ellipse">
            <a:avLst/>
          </a:prstGeom>
          <a:solidFill>
            <a:srgbClr val="781E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2" name="Google Shape;532;g1c65787b52b_3_20"/>
          <p:cNvSpPr txBox="1"/>
          <p:nvPr>
            <p:ph type="title"/>
          </p:nvPr>
        </p:nvSpPr>
        <p:spPr>
          <a:xfrm>
            <a:off x="1662852" y="672079"/>
            <a:ext cx="9075170" cy="2568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What do you call a boomerang that won’t come back?</a:t>
            </a:r>
            <a:endParaRPr/>
          </a:p>
        </p:txBody>
      </p:sp>
      <p:sp>
        <p:nvSpPr>
          <p:cNvPr id="533" name="Google Shape;533;g1c65787b52b_3_20"/>
          <p:cNvSpPr txBox="1"/>
          <p:nvPr>
            <p:ph idx="1" type="body"/>
          </p:nvPr>
        </p:nvSpPr>
        <p:spPr>
          <a:xfrm>
            <a:off x="5176201" y="4190413"/>
            <a:ext cx="1839600" cy="129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200"/>
              </a:spcBef>
              <a:spcAft>
                <a:spcPts val="1600"/>
              </a:spcAft>
              <a:buSzPts val="1800"/>
              <a:buNone/>
            </a:pPr>
            <a:r>
              <a:rPr b="1" lang="en-US" sz="3600">
                <a:solidFill>
                  <a:schemeClr val="lt1"/>
                </a:solidFill>
              </a:rPr>
              <a:t>A stick!</a:t>
            </a:r>
            <a:endParaRPr b="1" sz="3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Effect filter="fade" transition="in">
                                      <p:cBhvr>
                                        <p:cTn dur="3000"/>
                                        <p:tgtEl>
                                          <p:spTgt spid="53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7" name="Shape 537"/>
        <p:cNvGrpSpPr/>
        <p:nvPr/>
      </p:nvGrpSpPr>
      <p:grpSpPr>
        <a:xfrm>
          <a:off x="0" y="0"/>
          <a:ext cx="0" cy="0"/>
          <a:chOff x="0" y="0"/>
          <a:chExt cx="0" cy="0"/>
        </a:xfrm>
      </p:grpSpPr>
      <p:sp>
        <p:nvSpPr>
          <p:cNvPr id="538" name="Google Shape;538;p17"/>
          <p:cNvSpPr/>
          <p:nvPr/>
        </p:nvSpPr>
        <p:spPr>
          <a:xfrm>
            <a:off x="0"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Pen placed on top of a signature line" id="539" name="Google Shape;539;p17"/>
          <p:cNvPicPr preferRelativeResize="0"/>
          <p:nvPr/>
        </p:nvPicPr>
        <p:blipFill rotWithShape="1">
          <a:blip r:embed="rId3">
            <a:alphaModFix/>
          </a:blip>
          <a:srcRect b="15708" l="0" r="-1" t="0"/>
          <a:stretch/>
        </p:blipFill>
        <p:spPr>
          <a:xfrm>
            <a:off x="20" y="-1"/>
            <a:ext cx="12188932" cy="6858000"/>
          </a:xfrm>
          <a:prstGeom prst="rect">
            <a:avLst/>
          </a:prstGeom>
          <a:noFill/>
          <a:ln>
            <a:noFill/>
          </a:ln>
        </p:spPr>
      </p:pic>
      <p:sp>
        <p:nvSpPr>
          <p:cNvPr id="540" name="Google Shape;540;p17"/>
          <p:cNvSpPr/>
          <p:nvPr/>
        </p:nvSpPr>
        <p:spPr>
          <a:xfrm>
            <a:off x="1" y="761999"/>
            <a:ext cx="4642228" cy="5334001"/>
          </a:xfrm>
          <a:prstGeom prst="rect">
            <a:avLst/>
          </a:prstGeom>
          <a:solidFill>
            <a:srgbClr val="1A606E">
              <a:alpha val="9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7"/>
          <p:cNvSpPr txBox="1"/>
          <p:nvPr>
            <p:ph type="ctrTitle"/>
          </p:nvPr>
        </p:nvSpPr>
        <p:spPr>
          <a:xfrm>
            <a:off x="643467" y="1298448"/>
            <a:ext cx="368507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000"/>
              <a:buFont typeface="Corbel"/>
              <a:buNone/>
            </a:pPr>
            <a:r>
              <a:rPr lang="en-US" sz="5000"/>
              <a:t>What goes in a contract?</a:t>
            </a:r>
            <a:endParaRPr/>
          </a:p>
        </p:txBody>
      </p:sp>
      <p:sp>
        <p:nvSpPr>
          <p:cNvPr id="542" name="Google Shape;542;p17"/>
          <p:cNvSpPr/>
          <p:nvPr/>
        </p:nvSpPr>
        <p:spPr>
          <a:xfrm>
            <a:off x="11815864" y="758952"/>
            <a:ext cx="384048" cy="5330952"/>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8"/>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A contract should clearly outline</a:t>
            </a:r>
            <a:br>
              <a:rPr lang="en-US"/>
            </a:br>
            <a:endParaRPr/>
          </a:p>
        </p:txBody>
      </p:sp>
      <p:grpSp>
        <p:nvGrpSpPr>
          <p:cNvPr id="548" name="Google Shape;548;p18"/>
          <p:cNvGrpSpPr/>
          <p:nvPr/>
        </p:nvGrpSpPr>
        <p:grpSpPr>
          <a:xfrm>
            <a:off x="3802818" y="784983"/>
            <a:ext cx="7315200" cy="5119389"/>
            <a:chOff x="0" y="625"/>
            <a:chExt cx="7315200" cy="5119389"/>
          </a:xfrm>
        </p:grpSpPr>
        <p:sp>
          <p:nvSpPr>
            <p:cNvPr id="549" name="Google Shape;549;p18"/>
            <p:cNvSpPr/>
            <p:nvPr/>
          </p:nvSpPr>
          <p:spPr>
            <a:xfrm>
              <a:off x="0" y="625"/>
              <a:ext cx="7315200" cy="1462682"/>
            </a:xfrm>
            <a:prstGeom prst="roundRect">
              <a:avLst>
                <a:gd fmla="val 10000" name="adj"/>
              </a:avLst>
            </a:prstGeom>
            <a:solidFill>
              <a:srgbClr val="CDE6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8"/>
            <p:cNvSpPr/>
            <p:nvPr/>
          </p:nvSpPr>
          <p:spPr>
            <a:xfrm>
              <a:off x="442461" y="329728"/>
              <a:ext cx="804475" cy="80447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8"/>
            <p:cNvSpPr/>
            <p:nvPr/>
          </p:nvSpPr>
          <p:spPr>
            <a:xfrm>
              <a:off x="1689398" y="625"/>
              <a:ext cx="5625801" cy="146268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8"/>
            <p:cNvSpPr txBox="1"/>
            <p:nvPr/>
          </p:nvSpPr>
          <p:spPr>
            <a:xfrm>
              <a:off x="1689398" y="625"/>
              <a:ext cx="5625801" cy="1462682"/>
            </a:xfrm>
            <a:prstGeom prst="rect">
              <a:avLst/>
            </a:prstGeom>
            <a:noFill/>
            <a:ln>
              <a:noFill/>
            </a:ln>
          </p:spPr>
          <p:txBody>
            <a:bodyPr anchorCtr="0" anchor="ctr" bIns="154800" lIns="154800" spcFirstLastPara="1" rIns="154800" wrap="square" tIns="154800">
              <a:noAutofit/>
            </a:bodyPr>
            <a:lstStyle/>
            <a:p>
              <a:pPr indent="0" lvl="0" marL="0" marR="0" rtl="0" algn="l">
                <a:lnSpc>
                  <a:spcPct val="100000"/>
                </a:lnSpc>
                <a:spcBef>
                  <a:spcPts val="0"/>
                </a:spcBef>
                <a:spcAft>
                  <a:spcPts val="0"/>
                </a:spcAft>
                <a:buClr>
                  <a:schemeClr val="dk1"/>
                </a:buClr>
                <a:buSzPts val="2500"/>
                <a:buFont typeface="Corbel"/>
                <a:buNone/>
              </a:pPr>
              <a:r>
                <a:rPr b="0" i="0" lang="en-US" sz="2500" u="none" cap="none" strike="noStrike">
                  <a:solidFill>
                    <a:schemeClr val="dk1"/>
                  </a:solidFill>
                  <a:latin typeface="Corbel"/>
                  <a:ea typeface="Corbel"/>
                  <a:cs typeface="Corbel"/>
                  <a:sym typeface="Corbel"/>
                </a:rPr>
                <a:t>Responsibilities</a:t>
              </a:r>
              <a:endParaRPr b="0" i="0" sz="1400" u="none" cap="none" strike="noStrike">
                <a:solidFill>
                  <a:srgbClr val="000000"/>
                </a:solidFill>
                <a:latin typeface="Arial"/>
                <a:ea typeface="Arial"/>
                <a:cs typeface="Arial"/>
                <a:sym typeface="Arial"/>
              </a:endParaRPr>
            </a:p>
          </p:txBody>
        </p:sp>
        <p:sp>
          <p:nvSpPr>
            <p:cNvPr id="553" name="Google Shape;553;p18"/>
            <p:cNvSpPr/>
            <p:nvPr/>
          </p:nvSpPr>
          <p:spPr>
            <a:xfrm>
              <a:off x="0" y="1828978"/>
              <a:ext cx="7315200" cy="1462682"/>
            </a:xfrm>
            <a:prstGeom prst="roundRect">
              <a:avLst>
                <a:gd fmla="val 10000" name="adj"/>
              </a:avLst>
            </a:prstGeom>
            <a:solidFill>
              <a:srgbClr val="CDE6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8"/>
            <p:cNvSpPr/>
            <p:nvPr/>
          </p:nvSpPr>
          <p:spPr>
            <a:xfrm>
              <a:off x="442461" y="2158082"/>
              <a:ext cx="804475" cy="80447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8"/>
            <p:cNvSpPr/>
            <p:nvPr/>
          </p:nvSpPr>
          <p:spPr>
            <a:xfrm>
              <a:off x="1689398" y="1828978"/>
              <a:ext cx="5625801" cy="146268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8"/>
            <p:cNvSpPr txBox="1"/>
            <p:nvPr/>
          </p:nvSpPr>
          <p:spPr>
            <a:xfrm>
              <a:off x="1689398" y="1828978"/>
              <a:ext cx="5625801" cy="1462682"/>
            </a:xfrm>
            <a:prstGeom prst="rect">
              <a:avLst/>
            </a:prstGeom>
            <a:noFill/>
            <a:ln>
              <a:noFill/>
            </a:ln>
          </p:spPr>
          <p:txBody>
            <a:bodyPr anchorCtr="0" anchor="ctr" bIns="154800" lIns="154800" spcFirstLastPara="1" rIns="154800" wrap="square" tIns="154800">
              <a:noAutofit/>
            </a:bodyPr>
            <a:lstStyle/>
            <a:p>
              <a:pPr indent="0" lvl="0" marL="0" marR="0" rtl="0" algn="l">
                <a:lnSpc>
                  <a:spcPct val="100000"/>
                </a:lnSpc>
                <a:spcBef>
                  <a:spcPts val="0"/>
                </a:spcBef>
                <a:spcAft>
                  <a:spcPts val="0"/>
                </a:spcAft>
                <a:buClr>
                  <a:schemeClr val="dk1"/>
                </a:buClr>
                <a:buSzPts val="2500"/>
                <a:buFont typeface="Corbel"/>
                <a:buNone/>
              </a:pPr>
              <a:r>
                <a:rPr b="0" i="0" lang="en-US" sz="2500" u="none" cap="none" strike="noStrike">
                  <a:solidFill>
                    <a:schemeClr val="dk1"/>
                  </a:solidFill>
                  <a:latin typeface="Corbel"/>
                  <a:ea typeface="Corbel"/>
                  <a:cs typeface="Corbel"/>
                  <a:sym typeface="Corbel"/>
                </a:rPr>
                <a:t>Expectations</a:t>
              </a:r>
              <a:endParaRPr b="0" i="0" sz="1400" u="none" cap="none" strike="noStrike">
                <a:solidFill>
                  <a:srgbClr val="000000"/>
                </a:solidFill>
                <a:latin typeface="Arial"/>
                <a:ea typeface="Arial"/>
                <a:cs typeface="Arial"/>
                <a:sym typeface="Arial"/>
              </a:endParaRPr>
            </a:p>
          </p:txBody>
        </p:sp>
        <p:sp>
          <p:nvSpPr>
            <p:cNvPr id="557" name="Google Shape;557;p18"/>
            <p:cNvSpPr/>
            <p:nvPr/>
          </p:nvSpPr>
          <p:spPr>
            <a:xfrm>
              <a:off x="0" y="3657332"/>
              <a:ext cx="7315200" cy="1462682"/>
            </a:xfrm>
            <a:prstGeom prst="roundRect">
              <a:avLst>
                <a:gd fmla="val 10000" name="adj"/>
              </a:avLst>
            </a:prstGeom>
            <a:solidFill>
              <a:srgbClr val="CDE6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8"/>
            <p:cNvSpPr/>
            <p:nvPr/>
          </p:nvSpPr>
          <p:spPr>
            <a:xfrm>
              <a:off x="442461" y="3986435"/>
              <a:ext cx="804475" cy="80447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8"/>
            <p:cNvSpPr/>
            <p:nvPr/>
          </p:nvSpPr>
          <p:spPr>
            <a:xfrm>
              <a:off x="1689398" y="3657332"/>
              <a:ext cx="5625801" cy="146268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8"/>
            <p:cNvSpPr txBox="1"/>
            <p:nvPr/>
          </p:nvSpPr>
          <p:spPr>
            <a:xfrm>
              <a:off x="1689398" y="3657332"/>
              <a:ext cx="5625801" cy="1462682"/>
            </a:xfrm>
            <a:prstGeom prst="rect">
              <a:avLst/>
            </a:prstGeom>
            <a:noFill/>
            <a:ln>
              <a:noFill/>
            </a:ln>
          </p:spPr>
          <p:txBody>
            <a:bodyPr anchorCtr="0" anchor="ctr" bIns="154800" lIns="154800" spcFirstLastPara="1" rIns="154800" wrap="square" tIns="154800">
              <a:noAutofit/>
            </a:bodyPr>
            <a:lstStyle/>
            <a:p>
              <a:pPr indent="0" lvl="0" marL="0" marR="0" rtl="0" algn="l">
                <a:lnSpc>
                  <a:spcPct val="100000"/>
                </a:lnSpc>
                <a:spcBef>
                  <a:spcPts val="0"/>
                </a:spcBef>
                <a:spcAft>
                  <a:spcPts val="0"/>
                </a:spcAft>
                <a:buClr>
                  <a:schemeClr val="dk1"/>
                </a:buClr>
                <a:buSzPts val="2500"/>
                <a:buFont typeface="Corbel"/>
                <a:buNone/>
              </a:pPr>
              <a:r>
                <a:rPr b="0" i="0" lang="en-US" sz="2500" u="none" cap="none" strike="noStrike">
                  <a:solidFill>
                    <a:schemeClr val="dk1"/>
                  </a:solidFill>
                  <a:latin typeface="Corbel"/>
                  <a:ea typeface="Corbel"/>
                  <a:cs typeface="Corbel"/>
                  <a:sym typeface="Corbel"/>
                </a:rPr>
                <a:t>Compensation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4" name="Shape 564"/>
        <p:cNvGrpSpPr/>
        <p:nvPr/>
      </p:nvGrpSpPr>
      <p:grpSpPr>
        <a:xfrm>
          <a:off x="0" y="0"/>
          <a:ext cx="0" cy="0"/>
          <a:chOff x="0" y="0"/>
          <a:chExt cx="0" cy="0"/>
        </a:xfrm>
      </p:grpSpPr>
      <p:sp>
        <p:nvSpPr>
          <p:cNvPr id="565" name="Google Shape;565;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6" name="Google Shape;566;p19"/>
          <p:cNvSpPr/>
          <p:nvPr/>
        </p:nvSpPr>
        <p:spPr>
          <a:xfrm>
            <a:off x="1" y="758952"/>
            <a:ext cx="10905976" cy="165113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7" name="Google Shape;567;p19"/>
          <p:cNvSpPr txBox="1"/>
          <p:nvPr>
            <p:ph type="title"/>
          </p:nvPr>
        </p:nvSpPr>
        <p:spPr>
          <a:xfrm>
            <a:off x="1600754" y="1087374"/>
            <a:ext cx="8983489" cy="10009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Contract Contents</a:t>
            </a:r>
            <a:endParaRPr>
              <a:solidFill>
                <a:schemeClr val="lt1"/>
              </a:solidFill>
            </a:endParaRPr>
          </a:p>
        </p:txBody>
      </p:sp>
      <p:sp>
        <p:nvSpPr>
          <p:cNvPr id="568" name="Google Shape;568;p19"/>
          <p:cNvSpPr/>
          <p:nvPr/>
        </p:nvSpPr>
        <p:spPr>
          <a:xfrm>
            <a:off x="1279019" y="2526526"/>
            <a:ext cx="10920893" cy="3563377"/>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905A14"/>
              </a:solidFill>
              <a:latin typeface="Corbel"/>
              <a:ea typeface="Corbel"/>
              <a:cs typeface="Corbel"/>
              <a:sym typeface="Corbel"/>
            </a:endParaRPr>
          </a:p>
        </p:txBody>
      </p:sp>
      <p:sp>
        <p:nvSpPr>
          <p:cNvPr id="569" name="Google Shape;569;p19"/>
          <p:cNvSpPr txBox="1"/>
          <p:nvPr>
            <p:ph idx="1" type="body"/>
          </p:nvPr>
        </p:nvSpPr>
        <p:spPr>
          <a:xfrm>
            <a:off x="1600753" y="2535446"/>
            <a:ext cx="8983489" cy="3554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u="sng">
                <a:solidFill>
                  <a:schemeClr val="dk1"/>
                </a:solidFill>
              </a:rPr>
              <a:t>Teacher Responsibilities</a:t>
            </a:r>
            <a:endParaRPr/>
          </a:p>
          <a:p>
            <a:pPr indent="-182880" lvl="0" marL="182880" rtl="0" algn="l">
              <a:lnSpc>
                <a:spcPct val="90000"/>
              </a:lnSpc>
              <a:spcBef>
                <a:spcPts val="1200"/>
              </a:spcBef>
              <a:spcAft>
                <a:spcPts val="0"/>
              </a:spcAft>
              <a:buSzPts val="2400"/>
              <a:buChar char="●"/>
            </a:pPr>
            <a:r>
              <a:rPr lang="en-US" sz="2400">
                <a:solidFill>
                  <a:schemeClr val="dk1"/>
                </a:solidFill>
              </a:rPr>
              <a:t>Days worked per week, start/end dates</a:t>
            </a:r>
            <a:endParaRPr/>
          </a:p>
          <a:p>
            <a:pPr indent="-182880" lvl="0" marL="182880" rtl="0" algn="l">
              <a:lnSpc>
                <a:spcPct val="90000"/>
              </a:lnSpc>
              <a:spcBef>
                <a:spcPts val="1200"/>
              </a:spcBef>
              <a:spcAft>
                <a:spcPts val="0"/>
              </a:spcAft>
              <a:buSzPts val="2400"/>
              <a:buChar char="●"/>
            </a:pPr>
            <a:r>
              <a:rPr lang="en-US" sz="2400">
                <a:solidFill>
                  <a:schemeClr val="dk1"/>
                </a:solidFill>
              </a:rPr>
              <a:t>Arrival and/or departure time</a:t>
            </a:r>
            <a:endParaRPr/>
          </a:p>
          <a:p>
            <a:pPr indent="-182880" lvl="0" marL="182880" rtl="0" algn="l">
              <a:lnSpc>
                <a:spcPct val="90000"/>
              </a:lnSpc>
              <a:spcBef>
                <a:spcPts val="1200"/>
              </a:spcBef>
              <a:spcAft>
                <a:spcPts val="1600"/>
              </a:spcAft>
              <a:buSzPts val="2400"/>
              <a:buChar char="●"/>
            </a:pPr>
            <a:r>
              <a:rPr lang="en-US" sz="2400">
                <a:solidFill>
                  <a:schemeClr val="dk1"/>
                </a:solidFill>
              </a:rPr>
              <a:t>Trainings, general and board meetings, parent education, parent conferences</a:t>
            </a:r>
            <a:endParaRPr/>
          </a:p>
        </p:txBody>
      </p:sp>
      <p:sp>
        <p:nvSpPr>
          <p:cNvPr id="570" name="Google Shape;570;p19"/>
          <p:cNvSpPr/>
          <p:nvPr/>
        </p:nvSpPr>
        <p:spPr>
          <a:xfrm>
            <a:off x="11014533" y="758952"/>
            <a:ext cx="1185379" cy="1651133"/>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9"/>
          <p:cNvSpPr/>
          <p:nvPr/>
        </p:nvSpPr>
        <p:spPr>
          <a:xfrm>
            <a:off x="763" y="2526526"/>
            <a:ext cx="1169701" cy="3563378"/>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6" name="Shape 576"/>
        <p:cNvGrpSpPr/>
        <p:nvPr/>
      </p:nvGrpSpPr>
      <p:grpSpPr>
        <a:xfrm>
          <a:off x="0" y="0"/>
          <a:ext cx="0" cy="0"/>
          <a:chOff x="0" y="0"/>
          <a:chExt cx="0" cy="0"/>
        </a:xfrm>
      </p:grpSpPr>
      <p:sp>
        <p:nvSpPr>
          <p:cNvPr id="577" name="Google Shape;577;p20"/>
          <p:cNvSpPr/>
          <p:nvPr/>
        </p:nvSpPr>
        <p:spPr>
          <a:xfrm>
            <a:off x="0" y="2286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8" name="Google Shape;578;p20"/>
          <p:cNvSpPr/>
          <p:nvPr/>
        </p:nvSpPr>
        <p:spPr>
          <a:xfrm>
            <a:off x="1" y="758952"/>
            <a:ext cx="10905976" cy="165113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9" name="Google Shape;579;p20"/>
          <p:cNvSpPr txBox="1"/>
          <p:nvPr>
            <p:ph type="title"/>
          </p:nvPr>
        </p:nvSpPr>
        <p:spPr>
          <a:xfrm>
            <a:off x="1600754" y="1087374"/>
            <a:ext cx="8983489" cy="10009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Contract Contents</a:t>
            </a:r>
            <a:endParaRPr>
              <a:solidFill>
                <a:schemeClr val="lt1"/>
              </a:solidFill>
            </a:endParaRPr>
          </a:p>
        </p:txBody>
      </p:sp>
      <p:sp>
        <p:nvSpPr>
          <p:cNvPr id="580" name="Google Shape;580;p20"/>
          <p:cNvSpPr/>
          <p:nvPr/>
        </p:nvSpPr>
        <p:spPr>
          <a:xfrm>
            <a:off x="11014533" y="758952"/>
            <a:ext cx="1185379" cy="1651133"/>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0"/>
          <p:cNvSpPr/>
          <p:nvPr/>
        </p:nvSpPr>
        <p:spPr>
          <a:xfrm>
            <a:off x="763" y="2526526"/>
            <a:ext cx="1169701" cy="3563378"/>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0"/>
          <p:cNvSpPr/>
          <p:nvPr/>
        </p:nvSpPr>
        <p:spPr>
          <a:xfrm>
            <a:off x="1279019" y="2526526"/>
            <a:ext cx="10920893" cy="3563377"/>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3" name="Google Shape;583;p20"/>
          <p:cNvSpPr txBox="1"/>
          <p:nvPr>
            <p:ph idx="1" type="body"/>
          </p:nvPr>
        </p:nvSpPr>
        <p:spPr>
          <a:xfrm>
            <a:off x="1600753" y="2535446"/>
            <a:ext cx="8983489" cy="3554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u="sng">
                <a:solidFill>
                  <a:schemeClr val="dk1"/>
                </a:solidFill>
              </a:rPr>
              <a:t>Expectations of Teacher</a:t>
            </a:r>
            <a:endParaRPr/>
          </a:p>
          <a:p>
            <a:pPr indent="-182880" lvl="0" marL="182880" rtl="0" algn="l">
              <a:lnSpc>
                <a:spcPct val="90000"/>
              </a:lnSpc>
              <a:spcBef>
                <a:spcPts val="1200"/>
              </a:spcBef>
              <a:spcAft>
                <a:spcPts val="0"/>
              </a:spcAft>
              <a:buSzPts val="2400"/>
              <a:buChar char="●"/>
            </a:pPr>
            <a:r>
              <a:rPr lang="en-US" sz="2400">
                <a:solidFill>
                  <a:schemeClr val="dk1"/>
                </a:solidFill>
              </a:rPr>
              <a:t>Pediatric CPR/First Aid Certification</a:t>
            </a:r>
            <a:endParaRPr/>
          </a:p>
          <a:p>
            <a:pPr indent="-182880" lvl="0" marL="182880" rtl="0" algn="l">
              <a:lnSpc>
                <a:spcPct val="90000"/>
              </a:lnSpc>
              <a:spcBef>
                <a:spcPts val="1200"/>
              </a:spcBef>
              <a:spcAft>
                <a:spcPts val="0"/>
              </a:spcAft>
              <a:buSzPts val="2400"/>
              <a:buChar char="●"/>
            </a:pPr>
            <a:r>
              <a:rPr lang="en-US" sz="2400">
                <a:solidFill>
                  <a:schemeClr val="dk1"/>
                </a:solidFill>
              </a:rPr>
              <a:t>Parent Conferences</a:t>
            </a:r>
            <a:endParaRPr sz="2400">
              <a:solidFill>
                <a:schemeClr val="dk1"/>
              </a:solidFill>
            </a:endParaRPr>
          </a:p>
          <a:p>
            <a:pPr indent="-182880" lvl="0" marL="182880" rtl="0" algn="l">
              <a:lnSpc>
                <a:spcPct val="90000"/>
              </a:lnSpc>
              <a:spcBef>
                <a:spcPts val="1200"/>
              </a:spcBef>
              <a:spcAft>
                <a:spcPts val="0"/>
              </a:spcAft>
              <a:buSzPts val="2400"/>
              <a:buChar char="●"/>
            </a:pPr>
            <a:r>
              <a:rPr lang="en-US" sz="2400">
                <a:solidFill>
                  <a:schemeClr val="dk1"/>
                </a:solidFill>
              </a:rPr>
              <a:t>Professional Development</a:t>
            </a:r>
            <a:endParaRPr sz="2400">
              <a:solidFill>
                <a:schemeClr val="dk1"/>
              </a:solidFill>
            </a:endParaRPr>
          </a:p>
          <a:p>
            <a:pPr indent="-182880" lvl="0" marL="182880" rtl="0" algn="l">
              <a:lnSpc>
                <a:spcPct val="90000"/>
              </a:lnSpc>
              <a:spcBef>
                <a:spcPts val="1200"/>
              </a:spcBef>
              <a:spcAft>
                <a:spcPts val="0"/>
              </a:spcAft>
              <a:buSzPts val="2400"/>
              <a:buChar char="●"/>
            </a:pPr>
            <a:r>
              <a:rPr lang="en-US" sz="2400">
                <a:solidFill>
                  <a:schemeClr val="dk1"/>
                </a:solidFill>
              </a:rPr>
              <a:t>Attendance at Board Meetings</a:t>
            </a:r>
            <a:endParaRPr/>
          </a:p>
          <a:p>
            <a:pPr indent="-182880" lvl="0" marL="182880" rtl="0" algn="l">
              <a:lnSpc>
                <a:spcPct val="90000"/>
              </a:lnSpc>
              <a:spcBef>
                <a:spcPts val="1200"/>
              </a:spcBef>
              <a:spcAft>
                <a:spcPts val="1600"/>
              </a:spcAft>
              <a:buSzPts val="2400"/>
              <a:buChar char="●"/>
            </a:pPr>
            <a:r>
              <a:rPr lang="en-US" sz="2400">
                <a:solidFill>
                  <a:schemeClr val="dk1"/>
                </a:solidFill>
              </a:rPr>
              <a:t>Communication – from and to Board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7" name="Shape 587"/>
        <p:cNvGrpSpPr/>
        <p:nvPr/>
      </p:nvGrpSpPr>
      <p:grpSpPr>
        <a:xfrm>
          <a:off x="0" y="0"/>
          <a:ext cx="0" cy="0"/>
          <a:chOff x="0" y="0"/>
          <a:chExt cx="0" cy="0"/>
        </a:xfrm>
      </p:grpSpPr>
      <p:sp>
        <p:nvSpPr>
          <p:cNvPr id="588" name="Google Shape;588;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9" name="Google Shape;589;p21"/>
          <p:cNvSpPr/>
          <p:nvPr/>
        </p:nvSpPr>
        <p:spPr>
          <a:xfrm>
            <a:off x="1" y="758952"/>
            <a:ext cx="10905976" cy="165113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0" name="Google Shape;590;p21"/>
          <p:cNvSpPr txBox="1"/>
          <p:nvPr>
            <p:ph type="title"/>
          </p:nvPr>
        </p:nvSpPr>
        <p:spPr>
          <a:xfrm>
            <a:off x="1600754" y="1087374"/>
            <a:ext cx="8983500" cy="10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Contract Contents</a:t>
            </a:r>
            <a:endParaRPr>
              <a:solidFill>
                <a:schemeClr val="lt1"/>
              </a:solidFill>
            </a:endParaRPr>
          </a:p>
        </p:txBody>
      </p:sp>
      <p:sp>
        <p:nvSpPr>
          <p:cNvPr id="591" name="Google Shape;591;p21"/>
          <p:cNvSpPr/>
          <p:nvPr/>
        </p:nvSpPr>
        <p:spPr>
          <a:xfrm>
            <a:off x="11014533" y="758952"/>
            <a:ext cx="1185379" cy="1651133"/>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1"/>
          <p:cNvSpPr/>
          <p:nvPr/>
        </p:nvSpPr>
        <p:spPr>
          <a:xfrm>
            <a:off x="763" y="2526526"/>
            <a:ext cx="1169701" cy="3563378"/>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1"/>
          <p:cNvSpPr/>
          <p:nvPr/>
        </p:nvSpPr>
        <p:spPr>
          <a:xfrm>
            <a:off x="1279019" y="2526526"/>
            <a:ext cx="10920893" cy="3563377"/>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4" name="Google Shape;594;p21"/>
          <p:cNvSpPr txBox="1"/>
          <p:nvPr>
            <p:ph idx="1" type="body"/>
          </p:nvPr>
        </p:nvSpPr>
        <p:spPr>
          <a:xfrm>
            <a:off x="1600753" y="2535446"/>
            <a:ext cx="8983489" cy="3554457"/>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b="1" lang="en-US" sz="2400" u="sng">
                <a:solidFill>
                  <a:schemeClr val="dk1"/>
                </a:solidFill>
              </a:rPr>
              <a:t>Compensation</a:t>
            </a:r>
            <a:endParaRPr/>
          </a:p>
          <a:p>
            <a:pPr indent="-182880" lvl="0" marL="182880" rtl="0" algn="l">
              <a:lnSpc>
                <a:spcPct val="90000"/>
              </a:lnSpc>
              <a:spcBef>
                <a:spcPts val="1200"/>
              </a:spcBef>
              <a:spcAft>
                <a:spcPts val="0"/>
              </a:spcAft>
              <a:buSzPts val="2400"/>
              <a:buChar char="●"/>
            </a:pPr>
            <a:r>
              <a:rPr lang="en-US" sz="2400">
                <a:solidFill>
                  <a:schemeClr val="dk1"/>
                </a:solidFill>
              </a:rPr>
              <a:t>Salary</a:t>
            </a:r>
            <a:endParaRPr/>
          </a:p>
          <a:p>
            <a:pPr indent="-182880" lvl="1" marL="685800" rtl="0" algn="l">
              <a:lnSpc>
                <a:spcPct val="90000"/>
              </a:lnSpc>
              <a:spcBef>
                <a:spcPts val="250"/>
              </a:spcBef>
              <a:spcAft>
                <a:spcPts val="0"/>
              </a:spcAft>
              <a:buSzPts val="2200"/>
              <a:buChar char="○"/>
            </a:pPr>
            <a:r>
              <a:rPr lang="en-US" sz="2200">
                <a:solidFill>
                  <a:schemeClr val="dk1"/>
                </a:solidFill>
              </a:rPr>
              <a:t>How much?</a:t>
            </a:r>
            <a:endParaRPr/>
          </a:p>
          <a:p>
            <a:pPr indent="-182880" lvl="1" marL="685800" rtl="0" algn="l">
              <a:lnSpc>
                <a:spcPct val="90000"/>
              </a:lnSpc>
              <a:spcBef>
                <a:spcPts val="500"/>
              </a:spcBef>
              <a:spcAft>
                <a:spcPts val="0"/>
              </a:spcAft>
              <a:buSzPts val="2200"/>
              <a:buChar char="○"/>
            </a:pPr>
            <a:r>
              <a:rPr lang="en-US" sz="2200">
                <a:solidFill>
                  <a:schemeClr val="dk1"/>
                </a:solidFill>
              </a:rPr>
              <a:t>When (and how) paid?</a:t>
            </a:r>
            <a:endParaRPr/>
          </a:p>
          <a:p>
            <a:pPr indent="-182880" lvl="0" marL="182880" rtl="0" algn="l">
              <a:lnSpc>
                <a:spcPct val="90000"/>
              </a:lnSpc>
              <a:spcBef>
                <a:spcPts val="1450"/>
              </a:spcBef>
              <a:spcAft>
                <a:spcPts val="0"/>
              </a:spcAft>
              <a:buSzPts val="2400"/>
              <a:buChar char="●"/>
            </a:pPr>
            <a:r>
              <a:rPr lang="en-US" sz="2400">
                <a:solidFill>
                  <a:schemeClr val="dk1"/>
                </a:solidFill>
              </a:rPr>
              <a:t>Reimbursements</a:t>
            </a:r>
            <a:endParaRPr/>
          </a:p>
          <a:p>
            <a:pPr indent="-182880" lvl="0" marL="182880" rtl="0" algn="l">
              <a:lnSpc>
                <a:spcPct val="90000"/>
              </a:lnSpc>
              <a:spcBef>
                <a:spcPts val="1200"/>
              </a:spcBef>
              <a:spcAft>
                <a:spcPts val="0"/>
              </a:spcAft>
              <a:buSzPts val="2400"/>
              <a:buChar char="●"/>
            </a:pPr>
            <a:r>
              <a:rPr lang="en-US" sz="2400">
                <a:solidFill>
                  <a:schemeClr val="dk1"/>
                </a:solidFill>
              </a:rPr>
              <a:t>Contingencies</a:t>
            </a:r>
            <a:endParaRPr/>
          </a:p>
          <a:p>
            <a:pPr indent="-182880" lvl="0" marL="182880" rtl="0" algn="l">
              <a:lnSpc>
                <a:spcPct val="90000"/>
              </a:lnSpc>
              <a:spcBef>
                <a:spcPts val="1200"/>
              </a:spcBef>
              <a:spcAft>
                <a:spcPts val="0"/>
              </a:spcAft>
              <a:buSzPts val="2400"/>
              <a:buChar char="●"/>
            </a:pPr>
            <a:r>
              <a:rPr lang="en-US" sz="2400">
                <a:solidFill>
                  <a:schemeClr val="dk1"/>
                </a:solidFill>
              </a:rPr>
              <a:t>Special and/or additional circumstances</a:t>
            </a:r>
            <a:endParaRPr/>
          </a:p>
          <a:p>
            <a:pPr indent="-182880" lvl="0" marL="182880" rtl="0" algn="l">
              <a:lnSpc>
                <a:spcPct val="90000"/>
              </a:lnSpc>
              <a:spcBef>
                <a:spcPts val="1200"/>
              </a:spcBef>
              <a:spcAft>
                <a:spcPts val="1600"/>
              </a:spcAft>
              <a:buSzPts val="2400"/>
              <a:buChar char="●"/>
            </a:pPr>
            <a:r>
              <a:rPr lang="en-US" sz="2400">
                <a:solidFill>
                  <a:schemeClr val="dk1"/>
                </a:solidFill>
              </a:rPr>
              <a:t>Benefits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3"/>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
          <p:cNvSpPr/>
          <p:nvPr/>
        </p:nvSpPr>
        <p:spPr>
          <a:xfrm>
            <a:off x="9270263" y="761999"/>
            <a:ext cx="2925318" cy="5334001"/>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
          <p:cNvSpPr/>
          <p:nvPr/>
        </p:nvSpPr>
        <p:spPr>
          <a:xfrm>
            <a:off x="0"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9" name="Google Shape;299;p3"/>
          <p:cNvSpPr/>
          <p:nvPr/>
        </p:nvSpPr>
        <p:spPr>
          <a:xfrm>
            <a:off x="1" y="761999"/>
            <a:ext cx="4642228"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
          <p:cNvSpPr txBox="1"/>
          <p:nvPr>
            <p:ph type="title"/>
          </p:nvPr>
        </p:nvSpPr>
        <p:spPr>
          <a:xfrm>
            <a:off x="139750" y="1298450"/>
            <a:ext cx="4188900" cy="3255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Corbel"/>
              <a:buNone/>
            </a:pPr>
            <a:r>
              <a:rPr lang="en-US" sz="3700">
                <a:solidFill>
                  <a:schemeClr val="lt1"/>
                </a:solidFill>
              </a:rPr>
              <a:t>Announcements</a:t>
            </a:r>
            <a:endParaRPr>
              <a:solidFill>
                <a:schemeClr val="lt1"/>
              </a:solidFill>
            </a:endParaRPr>
          </a:p>
        </p:txBody>
      </p:sp>
      <p:pic>
        <p:nvPicPr>
          <p:cNvPr descr="Radio microphone" id="301" name="Google Shape;301;p3"/>
          <p:cNvPicPr preferRelativeResize="0"/>
          <p:nvPr/>
        </p:nvPicPr>
        <p:blipFill rotWithShape="1">
          <a:blip r:embed="rId3">
            <a:alphaModFix/>
          </a:blip>
          <a:srcRect b="0" l="0" r="0" t="0"/>
          <a:stretch/>
        </p:blipFill>
        <p:spPr>
          <a:xfrm>
            <a:off x="5638950" y="759599"/>
            <a:ext cx="5330650" cy="5330650"/>
          </a:xfrm>
          <a:prstGeom prst="rect">
            <a:avLst/>
          </a:prstGeom>
          <a:noFill/>
          <a:ln>
            <a:noFill/>
          </a:ln>
        </p:spPr>
      </p:pic>
      <p:sp>
        <p:nvSpPr>
          <p:cNvPr id="302" name="Google Shape;302;p3"/>
          <p:cNvSpPr/>
          <p:nvPr/>
        </p:nvSpPr>
        <p:spPr>
          <a:xfrm>
            <a:off x="11815864" y="758952"/>
            <a:ext cx="384048" cy="5330952"/>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8" name="Shape 598"/>
        <p:cNvGrpSpPr/>
        <p:nvPr/>
      </p:nvGrpSpPr>
      <p:grpSpPr>
        <a:xfrm>
          <a:off x="0" y="0"/>
          <a:ext cx="0" cy="0"/>
          <a:chOff x="0" y="0"/>
          <a:chExt cx="0" cy="0"/>
        </a:xfrm>
      </p:grpSpPr>
      <p:sp>
        <p:nvSpPr>
          <p:cNvPr id="599" name="Google Shape;599;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00" name="Google Shape;600;p22"/>
          <p:cNvSpPr/>
          <p:nvPr/>
        </p:nvSpPr>
        <p:spPr>
          <a:xfrm>
            <a:off x="1" y="758952"/>
            <a:ext cx="10905976" cy="165113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01" name="Google Shape;601;p22"/>
          <p:cNvSpPr txBox="1"/>
          <p:nvPr>
            <p:ph type="title"/>
          </p:nvPr>
        </p:nvSpPr>
        <p:spPr>
          <a:xfrm>
            <a:off x="1600754" y="1087374"/>
            <a:ext cx="8983489" cy="10009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Contract Contents</a:t>
            </a:r>
            <a:endParaRPr>
              <a:solidFill>
                <a:schemeClr val="lt1"/>
              </a:solidFill>
            </a:endParaRPr>
          </a:p>
        </p:txBody>
      </p:sp>
      <p:sp>
        <p:nvSpPr>
          <p:cNvPr id="602" name="Google Shape;602;p22"/>
          <p:cNvSpPr/>
          <p:nvPr/>
        </p:nvSpPr>
        <p:spPr>
          <a:xfrm>
            <a:off x="11014533" y="758952"/>
            <a:ext cx="1185379" cy="1651133"/>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2"/>
          <p:cNvSpPr/>
          <p:nvPr/>
        </p:nvSpPr>
        <p:spPr>
          <a:xfrm>
            <a:off x="763" y="2526526"/>
            <a:ext cx="1169701" cy="3563378"/>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2"/>
          <p:cNvSpPr/>
          <p:nvPr/>
        </p:nvSpPr>
        <p:spPr>
          <a:xfrm>
            <a:off x="1279019" y="2526526"/>
            <a:ext cx="10920893" cy="3563377"/>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05" name="Google Shape;605;p22"/>
          <p:cNvSpPr txBox="1"/>
          <p:nvPr>
            <p:ph idx="1" type="body"/>
          </p:nvPr>
        </p:nvSpPr>
        <p:spPr>
          <a:xfrm>
            <a:off x="1600753" y="2535446"/>
            <a:ext cx="8983489" cy="3554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u="sng">
                <a:solidFill>
                  <a:schemeClr val="dk1"/>
                </a:solidFill>
              </a:rPr>
              <a:t>Additional Considerations</a:t>
            </a:r>
            <a:endParaRPr/>
          </a:p>
          <a:p>
            <a:pPr indent="0" lvl="0" marL="0" rtl="0" algn="l">
              <a:lnSpc>
                <a:spcPct val="90000"/>
              </a:lnSpc>
              <a:spcBef>
                <a:spcPts val="1200"/>
              </a:spcBef>
              <a:spcAft>
                <a:spcPts val="0"/>
              </a:spcAft>
              <a:buSzPts val="2400"/>
              <a:buNone/>
            </a:pPr>
            <a:r>
              <a:rPr lang="en-US" sz="2400">
                <a:solidFill>
                  <a:schemeClr val="dk1"/>
                </a:solidFill>
              </a:rPr>
              <a:t>Many schools offer benefits in addition to an annual salary, including:</a:t>
            </a:r>
            <a:endParaRPr/>
          </a:p>
          <a:p>
            <a:pPr indent="-182880" lvl="0" marL="182880" rtl="0" algn="l">
              <a:lnSpc>
                <a:spcPct val="90000"/>
              </a:lnSpc>
              <a:spcBef>
                <a:spcPts val="1200"/>
              </a:spcBef>
              <a:spcAft>
                <a:spcPts val="0"/>
              </a:spcAft>
              <a:buSzPts val="2400"/>
              <a:buChar char="●"/>
            </a:pPr>
            <a:r>
              <a:rPr lang="en-US" sz="2400">
                <a:solidFill>
                  <a:schemeClr val="dk1"/>
                </a:solidFill>
              </a:rPr>
              <a:t>Continuing Education Funds</a:t>
            </a:r>
            <a:endParaRPr/>
          </a:p>
          <a:p>
            <a:pPr indent="-182880" lvl="0" marL="182880" rtl="0" algn="l">
              <a:lnSpc>
                <a:spcPct val="90000"/>
              </a:lnSpc>
              <a:spcBef>
                <a:spcPts val="1200"/>
              </a:spcBef>
              <a:spcAft>
                <a:spcPts val="0"/>
              </a:spcAft>
              <a:buSzPts val="2400"/>
              <a:buChar char="●"/>
            </a:pPr>
            <a:r>
              <a:rPr lang="en-US" sz="2400">
                <a:solidFill>
                  <a:schemeClr val="dk1"/>
                </a:solidFill>
              </a:rPr>
              <a:t>Professional Membership Dues</a:t>
            </a:r>
            <a:endParaRPr/>
          </a:p>
          <a:p>
            <a:pPr indent="-182880" lvl="0" marL="182880" rtl="0" algn="l">
              <a:lnSpc>
                <a:spcPct val="90000"/>
              </a:lnSpc>
              <a:spcBef>
                <a:spcPts val="1200"/>
              </a:spcBef>
              <a:spcAft>
                <a:spcPts val="1600"/>
              </a:spcAft>
              <a:buSzPts val="2400"/>
              <a:buChar char="●"/>
            </a:pPr>
            <a:r>
              <a:rPr lang="en-US" sz="2400">
                <a:solidFill>
                  <a:schemeClr val="dk1"/>
                </a:solidFill>
              </a:rPr>
              <a:t>Leave Policy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9" name="Shape 609"/>
        <p:cNvGrpSpPr/>
        <p:nvPr/>
      </p:nvGrpSpPr>
      <p:grpSpPr>
        <a:xfrm>
          <a:off x="0" y="0"/>
          <a:ext cx="0" cy="0"/>
          <a:chOff x="0" y="0"/>
          <a:chExt cx="0" cy="0"/>
        </a:xfrm>
      </p:grpSpPr>
      <p:sp>
        <p:nvSpPr>
          <p:cNvPr id="610" name="Google Shape;610;p23"/>
          <p:cNvSpPr/>
          <p:nvPr/>
        </p:nvSpPr>
        <p:spPr>
          <a:xfrm>
            <a:off x="135924" y="716692"/>
            <a:ext cx="2780271" cy="5609967"/>
          </a:xfrm>
          <a:prstGeom prst="rect">
            <a:avLst/>
          </a:prstGeom>
          <a:solidFill>
            <a:schemeClr val="accent1"/>
          </a:solidFill>
          <a:ln cap="flat" cmpd="sng" w="25400">
            <a:solidFill>
              <a:srgbClr val="0848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1" name="Google Shape;611;p23"/>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Leave Policy</a:t>
            </a:r>
            <a:endParaRPr>
              <a:solidFill>
                <a:schemeClr val="lt1"/>
              </a:solidFill>
            </a:endParaRPr>
          </a:p>
        </p:txBody>
      </p:sp>
      <p:sp>
        <p:nvSpPr>
          <p:cNvPr id="612" name="Google Shape;612;p23"/>
          <p:cNvSpPr txBox="1"/>
          <p:nvPr>
            <p:ph idx="1" type="body"/>
          </p:nvPr>
        </p:nvSpPr>
        <p:spPr>
          <a:xfrm>
            <a:off x="3988418" y="731708"/>
            <a:ext cx="7315200" cy="512070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Schools and teachers should consider a </a:t>
            </a:r>
            <a:r>
              <a:rPr b="1" lang="en-US"/>
              <a:t>leave policy</a:t>
            </a:r>
            <a:r>
              <a:rPr lang="en-US"/>
              <a:t>, covering </a:t>
            </a:r>
            <a:r>
              <a:rPr b="1" lang="en-US"/>
              <a:t>medical</a:t>
            </a:r>
            <a:r>
              <a:rPr lang="en-US"/>
              <a:t>, </a:t>
            </a:r>
            <a:r>
              <a:rPr b="1" lang="en-US"/>
              <a:t>personal</a:t>
            </a:r>
            <a:r>
              <a:rPr lang="en-US"/>
              <a:t>, and </a:t>
            </a:r>
            <a:r>
              <a:rPr b="1" lang="en-US"/>
              <a:t>professional</a:t>
            </a:r>
            <a:r>
              <a:rPr lang="en-US"/>
              <a:t> leaves</a:t>
            </a:r>
            <a:endParaRPr/>
          </a:p>
          <a:p>
            <a:pPr indent="-182880" lvl="0" marL="182880" rtl="0" algn="l">
              <a:lnSpc>
                <a:spcPct val="90000"/>
              </a:lnSpc>
              <a:spcBef>
                <a:spcPts val="1200"/>
              </a:spcBef>
              <a:spcAft>
                <a:spcPts val="0"/>
              </a:spcAft>
              <a:buSzPts val="2000"/>
              <a:buChar char="●"/>
            </a:pPr>
            <a:r>
              <a:rPr lang="en-US"/>
              <a:t>PCPO schools approach leave policy in various ways:</a:t>
            </a:r>
            <a:endParaRPr/>
          </a:p>
          <a:p>
            <a:pPr indent="-182880" lvl="1" marL="685800" rtl="0" algn="l">
              <a:lnSpc>
                <a:spcPct val="90000"/>
              </a:lnSpc>
              <a:spcBef>
                <a:spcPts val="250"/>
              </a:spcBef>
              <a:spcAft>
                <a:spcPts val="0"/>
              </a:spcAft>
              <a:buSzPts val="1800"/>
              <a:buChar char="○"/>
            </a:pPr>
            <a:r>
              <a:rPr lang="en-US"/>
              <a:t>Some provide long-term leave policy for personal or family emergencies.</a:t>
            </a:r>
            <a:endParaRPr/>
          </a:p>
          <a:p>
            <a:pPr indent="-182880" lvl="1" marL="685800" rtl="0" algn="l">
              <a:lnSpc>
                <a:spcPct val="90000"/>
              </a:lnSpc>
              <a:spcBef>
                <a:spcPts val="500"/>
              </a:spcBef>
              <a:spcAft>
                <a:spcPts val="0"/>
              </a:spcAft>
              <a:buSzPts val="1800"/>
              <a:buChar char="○"/>
            </a:pPr>
            <a:r>
              <a:rPr lang="en-US"/>
              <a:t>Some schools allow sick/personal leave time to roll-over/accumulate year to year.</a:t>
            </a:r>
            <a:endParaRPr/>
          </a:p>
          <a:p>
            <a:pPr indent="-182880" lvl="1" marL="685800" rtl="0" algn="l">
              <a:lnSpc>
                <a:spcPct val="90000"/>
              </a:lnSpc>
              <a:spcBef>
                <a:spcPts val="500"/>
              </a:spcBef>
              <a:spcAft>
                <a:spcPts val="0"/>
              </a:spcAft>
              <a:buSzPts val="1800"/>
              <a:buChar char="○"/>
            </a:pPr>
            <a:r>
              <a:rPr lang="en-US"/>
              <a:t>Other schools pay out unused leave at end of year or let it expire if unused.</a:t>
            </a:r>
            <a:endParaRPr/>
          </a:p>
          <a:p>
            <a:pPr indent="0" lvl="1" marL="502919" rtl="0" algn="l">
              <a:lnSpc>
                <a:spcPct val="90000"/>
              </a:lnSpc>
              <a:spcBef>
                <a:spcPts val="500"/>
              </a:spcBef>
              <a:spcAft>
                <a:spcPts val="0"/>
              </a:spcAft>
              <a:buSzPts val="1800"/>
              <a:buNone/>
            </a:pPr>
            <a:r>
              <a:t/>
            </a:r>
            <a:endParaRPr sz="1800">
              <a:solidFill>
                <a:schemeClr val="accent2"/>
              </a:solidFill>
            </a:endParaRPr>
          </a:p>
          <a:p>
            <a:pPr indent="0" lvl="0" marL="45720" rtl="0" algn="l">
              <a:lnSpc>
                <a:spcPct val="90000"/>
              </a:lnSpc>
              <a:spcBef>
                <a:spcPts val="500"/>
              </a:spcBef>
              <a:spcAft>
                <a:spcPts val="0"/>
              </a:spcAft>
              <a:buSzPts val="1800"/>
              <a:buNone/>
            </a:pPr>
            <a:r>
              <a:rPr i="1" lang="en-US" sz="1600">
                <a:solidFill>
                  <a:schemeClr val="accent2"/>
                </a:solidFill>
              </a:rPr>
              <a:t>Both Oregon and Washington have state mandated sick leave policies. </a:t>
            </a:r>
            <a:r>
              <a:rPr i="1" lang="en-US" sz="1600">
                <a:solidFill>
                  <a:schemeClr val="dk2"/>
                </a:solidFill>
              </a:rPr>
              <a:t>See the PCPO Teacher Contract, Salaries, and Benefits packet for more information.</a:t>
            </a:r>
            <a:endParaRPr i="1" sz="16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6" name="Shape 616"/>
        <p:cNvGrpSpPr/>
        <p:nvPr/>
      </p:nvGrpSpPr>
      <p:grpSpPr>
        <a:xfrm>
          <a:off x="0" y="0"/>
          <a:ext cx="0" cy="0"/>
          <a:chOff x="0" y="0"/>
          <a:chExt cx="0" cy="0"/>
        </a:xfrm>
      </p:grpSpPr>
      <p:sp>
        <p:nvSpPr>
          <p:cNvPr id="617" name="Google Shape;617;p24"/>
          <p:cNvSpPr/>
          <p:nvPr/>
        </p:nvSpPr>
        <p:spPr>
          <a:xfrm>
            <a:off x="135924" y="716692"/>
            <a:ext cx="2780271" cy="5609967"/>
          </a:xfrm>
          <a:prstGeom prst="rect">
            <a:avLst/>
          </a:prstGeom>
          <a:solidFill>
            <a:schemeClr val="accent1"/>
          </a:solidFill>
          <a:ln cap="flat" cmpd="sng" w="25400">
            <a:solidFill>
              <a:srgbClr val="0848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8" name="Google Shape;618;p24"/>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Benefits</a:t>
            </a:r>
            <a:endParaRPr>
              <a:solidFill>
                <a:schemeClr val="lt1"/>
              </a:solidFill>
            </a:endParaRPr>
          </a:p>
        </p:txBody>
      </p:sp>
      <p:sp>
        <p:nvSpPr>
          <p:cNvPr id="619" name="Google Shape;619;p24"/>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2000"/>
              <a:buNone/>
            </a:pPr>
            <a:r>
              <a:rPr lang="en-US"/>
              <a:t>Benefits vary a lot between schools. </a:t>
            </a:r>
            <a:r>
              <a:rPr b="1" lang="en-US"/>
              <a:t>Not all schools are able to provide the same benefits</a:t>
            </a:r>
            <a:r>
              <a:rPr lang="en-US"/>
              <a:t>.  Some benefits reported by PCPO teachers include:</a:t>
            </a:r>
            <a:endParaRPr/>
          </a:p>
          <a:p>
            <a:pPr indent="-182880" lvl="0" marL="182880" rtl="0" algn="l">
              <a:lnSpc>
                <a:spcPct val="90000"/>
              </a:lnSpc>
              <a:spcBef>
                <a:spcPts val="1200"/>
              </a:spcBef>
              <a:spcAft>
                <a:spcPts val="0"/>
              </a:spcAft>
              <a:buSzPts val="2000"/>
              <a:buChar char="●"/>
            </a:pPr>
            <a:r>
              <a:rPr lang="en-US"/>
              <a:t>Professional Membership Dues</a:t>
            </a:r>
            <a:endParaRPr/>
          </a:p>
          <a:p>
            <a:pPr indent="-191451" lvl="1" marL="685800" rtl="0" algn="l">
              <a:lnSpc>
                <a:spcPct val="90000"/>
              </a:lnSpc>
              <a:spcBef>
                <a:spcPts val="250"/>
              </a:spcBef>
              <a:spcAft>
                <a:spcPts val="0"/>
              </a:spcAft>
              <a:buSzPts val="1800"/>
              <a:buChar char="○"/>
            </a:pPr>
            <a:r>
              <a:rPr lang="en-US"/>
              <a:t>ORAEYC / WAEYC</a:t>
            </a:r>
            <a:endParaRPr/>
          </a:p>
          <a:p>
            <a:pPr indent="-191451" lvl="1" marL="685800" rtl="0" algn="l">
              <a:lnSpc>
                <a:spcPct val="90000"/>
              </a:lnSpc>
              <a:spcBef>
                <a:spcPts val="500"/>
              </a:spcBef>
              <a:spcAft>
                <a:spcPts val="0"/>
              </a:spcAft>
              <a:buSzPts val="1800"/>
              <a:buChar char="○"/>
            </a:pPr>
            <a:r>
              <a:rPr lang="en-US"/>
              <a:t>NAEYC</a:t>
            </a:r>
            <a:endParaRPr/>
          </a:p>
          <a:p>
            <a:pPr indent="-191451" lvl="1" marL="685800" rtl="0" algn="l">
              <a:lnSpc>
                <a:spcPct val="90000"/>
              </a:lnSpc>
              <a:spcBef>
                <a:spcPts val="500"/>
              </a:spcBef>
              <a:spcAft>
                <a:spcPts val="0"/>
              </a:spcAft>
              <a:buSzPts val="1800"/>
              <a:buChar char="○"/>
            </a:pPr>
            <a:r>
              <a:rPr lang="en-US"/>
              <a:t>Other</a:t>
            </a:r>
            <a:endParaRPr/>
          </a:p>
          <a:p>
            <a:pPr indent="-182880" lvl="0" marL="182880" rtl="0" algn="l">
              <a:lnSpc>
                <a:spcPct val="90000"/>
              </a:lnSpc>
              <a:spcBef>
                <a:spcPts val="1450"/>
              </a:spcBef>
              <a:spcAft>
                <a:spcPts val="0"/>
              </a:spcAft>
              <a:buSzPts val="2000"/>
              <a:buChar char="●"/>
            </a:pPr>
            <a:r>
              <a:rPr lang="en-US"/>
              <a:t>Wellness Support</a:t>
            </a:r>
            <a:endParaRPr/>
          </a:p>
          <a:p>
            <a:pPr indent="-182880" lvl="0" marL="182880" rtl="0" algn="l">
              <a:lnSpc>
                <a:spcPct val="90000"/>
              </a:lnSpc>
              <a:spcBef>
                <a:spcPts val="1200"/>
              </a:spcBef>
              <a:spcAft>
                <a:spcPts val="0"/>
              </a:spcAft>
              <a:buSzPts val="2000"/>
              <a:buChar char="●"/>
            </a:pPr>
            <a:r>
              <a:rPr lang="en-US"/>
              <a:t>Flexible spending account</a:t>
            </a:r>
            <a:endParaRPr/>
          </a:p>
          <a:p>
            <a:pPr indent="-182880" lvl="0" marL="182880" rtl="0" algn="l">
              <a:lnSpc>
                <a:spcPct val="90000"/>
              </a:lnSpc>
              <a:spcBef>
                <a:spcPts val="1200"/>
              </a:spcBef>
              <a:spcAft>
                <a:spcPts val="0"/>
              </a:spcAft>
              <a:buSzPts val="2000"/>
              <a:buChar char="●"/>
            </a:pPr>
            <a:r>
              <a:rPr lang="en-US"/>
              <a:t>Retirement plan</a:t>
            </a:r>
            <a:endParaRPr/>
          </a:p>
          <a:p>
            <a:pPr indent="-182880" lvl="0" marL="182880" rtl="0" algn="l">
              <a:lnSpc>
                <a:spcPct val="90000"/>
              </a:lnSpc>
              <a:spcBef>
                <a:spcPts val="1200"/>
              </a:spcBef>
              <a:spcAft>
                <a:spcPts val="0"/>
              </a:spcAft>
              <a:buSzPts val="2000"/>
              <a:buChar char="●"/>
            </a:pPr>
            <a:r>
              <a:rPr lang="en-US"/>
              <a:t>Childcare </a:t>
            </a:r>
            <a:endParaRPr/>
          </a:p>
          <a:p>
            <a:pPr indent="-182880" lvl="0" marL="182880" rtl="0" algn="l">
              <a:lnSpc>
                <a:spcPct val="90000"/>
              </a:lnSpc>
              <a:spcBef>
                <a:spcPts val="1200"/>
              </a:spcBef>
              <a:spcAft>
                <a:spcPts val="0"/>
              </a:spcAft>
              <a:buSzPts val="2000"/>
              <a:buChar char="●"/>
            </a:pPr>
            <a:r>
              <a:rPr lang="en-US"/>
              <a:t>Mileage Reimbursement  (excludes to and from work)</a:t>
            </a:r>
            <a:endParaRPr/>
          </a:p>
          <a:p>
            <a:pPr indent="-65401" lvl="0" marL="182880" rtl="0" algn="l">
              <a:lnSpc>
                <a:spcPct val="90000"/>
              </a:lnSpc>
              <a:spcBef>
                <a:spcPts val="1200"/>
              </a:spcBef>
              <a:spcAft>
                <a:spcPts val="0"/>
              </a:spcAft>
              <a:buSzPts val="2000"/>
              <a:buNone/>
            </a:pPr>
            <a:r>
              <a:t/>
            </a:r>
            <a:endParaRPr/>
          </a:p>
          <a:p>
            <a:pPr indent="0" lvl="0" marL="0" rtl="0" algn="l">
              <a:lnSpc>
                <a:spcPct val="90000"/>
              </a:lnSpc>
              <a:spcBef>
                <a:spcPts val="1200"/>
              </a:spcBef>
              <a:spcAft>
                <a:spcPts val="1600"/>
              </a:spcAft>
              <a:buSzPts val="2000"/>
              <a:buNone/>
            </a:pPr>
            <a:r>
              <a:rPr lang="en-US"/>
              <a:t>Benefits, including tuition discounts, may be taxable. Refer to the IRS rules on Fringe Benefits for more information. </a:t>
            </a:r>
            <a:r>
              <a:rPr lang="en-US" u="sng">
                <a:solidFill>
                  <a:schemeClr val="hlink"/>
                </a:solidFill>
                <a:hlinkClick r:id="rId3"/>
              </a:rPr>
              <a:t>https://www.irs.gov/publications/p15b</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5"/>
          <p:cNvSpPr/>
          <p:nvPr/>
        </p:nvSpPr>
        <p:spPr>
          <a:xfrm>
            <a:off x="135924" y="716692"/>
            <a:ext cx="2780271" cy="5609967"/>
          </a:xfrm>
          <a:prstGeom prst="rect">
            <a:avLst/>
          </a:prstGeom>
          <a:solidFill>
            <a:schemeClr val="accent1"/>
          </a:solidFill>
          <a:ln cap="flat" cmpd="sng" w="25400">
            <a:solidFill>
              <a:srgbClr val="0848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6" name="Google Shape;626;p25"/>
          <p:cNvSpPr txBox="1"/>
          <p:nvPr>
            <p:ph type="title"/>
          </p:nvPr>
        </p:nvSpPr>
        <p:spPr>
          <a:xfrm>
            <a:off x="252926" y="1123825"/>
            <a:ext cx="33207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Benefits</a:t>
            </a:r>
            <a:endParaRPr/>
          </a:p>
        </p:txBody>
      </p:sp>
      <p:sp>
        <p:nvSpPr>
          <p:cNvPr id="627" name="Google Shape;627;p25"/>
          <p:cNvSpPr txBox="1"/>
          <p:nvPr>
            <p:ph idx="1" type="body"/>
          </p:nvPr>
        </p:nvSpPr>
        <p:spPr>
          <a:xfrm>
            <a:off x="3869268" y="1482810"/>
            <a:ext cx="7315200" cy="45019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sz="2800"/>
              <a:t>Mileage Reimbursement</a:t>
            </a:r>
            <a:endParaRPr/>
          </a:p>
          <a:p>
            <a:pPr indent="0" lvl="0" marL="0" rtl="0" algn="l">
              <a:lnSpc>
                <a:spcPct val="90000"/>
              </a:lnSpc>
              <a:spcBef>
                <a:spcPts val="0"/>
              </a:spcBef>
              <a:spcAft>
                <a:spcPts val="0"/>
              </a:spcAft>
              <a:buSzPts val="2000"/>
              <a:buNone/>
            </a:pPr>
            <a:r>
              <a:t/>
            </a:r>
            <a:endParaRPr b="1" sz="2400"/>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rPr b="1" lang="en-US"/>
              <a:t>As of January 1, 2025, the IRS rate mileage rate is 70¢/mile</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lang="en-US"/>
              <a:t>Information available at </a:t>
            </a:r>
            <a:r>
              <a:rPr lang="en-US" u="sng">
                <a:solidFill>
                  <a:schemeClr val="hlink"/>
                </a:solidFill>
                <a:hlinkClick r:id="rId3"/>
              </a:rPr>
              <a:t>www.irs.gov</a:t>
            </a:r>
            <a:r>
              <a:rPr lang="en-US"/>
              <a:t>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i="1" lang="en-US"/>
              <a:t>Note: While not common, mileage rates can change during the year.  PCPO provides standard mileage rate updates in the Compliance Corner feature of our Connection newsletter.</a:t>
            </a:r>
            <a:endParaRPr i="1"/>
          </a:p>
          <a:p>
            <a:pPr indent="0" lvl="0" marL="0" rtl="0" algn="l">
              <a:lnSpc>
                <a:spcPct val="90000"/>
              </a:lnSpc>
              <a:spcBef>
                <a:spcPts val="1200"/>
              </a:spcBef>
              <a:spcAft>
                <a:spcPts val="1600"/>
              </a:spcAft>
              <a:buSzPts val="2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32" name="Shape 632"/>
        <p:cNvGrpSpPr/>
        <p:nvPr/>
      </p:nvGrpSpPr>
      <p:grpSpPr>
        <a:xfrm>
          <a:off x="0" y="0"/>
          <a:ext cx="0" cy="0"/>
          <a:chOff x="0" y="0"/>
          <a:chExt cx="0" cy="0"/>
        </a:xfrm>
      </p:grpSpPr>
      <p:pic>
        <p:nvPicPr>
          <p:cNvPr id="633" name="Google Shape;633;g1c65787b52b_1_63"/>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7" name="Shape 637"/>
        <p:cNvGrpSpPr/>
        <p:nvPr/>
      </p:nvGrpSpPr>
      <p:grpSpPr>
        <a:xfrm>
          <a:off x="0" y="0"/>
          <a:ext cx="0" cy="0"/>
          <a:chOff x="0" y="0"/>
          <a:chExt cx="0" cy="0"/>
        </a:xfrm>
      </p:grpSpPr>
      <p:sp>
        <p:nvSpPr>
          <p:cNvPr id="638" name="Google Shape;638;p26"/>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6"/>
          <p:cNvSpPr/>
          <p:nvPr/>
        </p:nvSpPr>
        <p:spPr>
          <a:xfrm>
            <a:off x="9270263" y="761999"/>
            <a:ext cx="2925318" cy="5334001"/>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6"/>
          <p:cNvSpPr/>
          <p:nvPr/>
        </p:nvSpPr>
        <p:spPr>
          <a:xfrm>
            <a:off x="0"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641" name="Google Shape;641;p26"/>
          <p:cNvPicPr preferRelativeResize="0"/>
          <p:nvPr/>
        </p:nvPicPr>
        <p:blipFill rotWithShape="1">
          <a:blip r:embed="rId3">
            <a:alphaModFix/>
          </a:blip>
          <a:srcRect b="0" l="0" r="25" t="0"/>
          <a:stretch/>
        </p:blipFill>
        <p:spPr>
          <a:xfrm>
            <a:off x="20" y="14287"/>
            <a:ext cx="12188932" cy="6858000"/>
          </a:xfrm>
          <a:prstGeom prst="rect">
            <a:avLst/>
          </a:prstGeom>
          <a:noFill/>
          <a:ln>
            <a:noFill/>
          </a:ln>
        </p:spPr>
      </p:pic>
      <p:sp>
        <p:nvSpPr>
          <p:cNvPr id="642" name="Google Shape;642;p26"/>
          <p:cNvSpPr/>
          <p:nvPr/>
        </p:nvSpPr>
        <p:spPr>
          <a:xfrm>
            <a:off x="1" y="761999"/>
            <a:ext cx="4642228"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6"/>
          <p:cNvSpPr txBox="1"/>
          <p:nvPr>
            <p:ph type="title"/>
          </p:nvPr>
        </p:nvSpPr>
        <p:spPr>
          <a:xfrm>
            <a:off x="643467" y="1298448"/>
            <a:ext cx="3685070" cy="325526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b="1" lang="en-US" sz="2400">
                <a:solidFill>
                  <a:schemeClr val="lt1"/>
                </a:solidFill>
              </a:rPr>
              <a:t>Negotiating an equitable and thorough contract can be challenging and time-consuming.  But the benefits of having a fair, complete and appropriate contract are immense.</a:t>
            </a:r>
            <a:br>
              <a:rPr b="1" lang="en-US" sz="2400"/>
            </a:br>
            <a:endParaRPr sz="2400"/>
          </a:p>
        </p:txBody>
      </p:sp>
      <p:sp>
        <p:nvSpPr>
          <p:cNvPr id="644" name="Google Shape;644;p26"/>
          <p:cNvSpPr/>
          <p:nvPr/>
        </p:nvSpPr>
        <p:spPr>
          <a:xfrm>
            <a:off x="11815864" y="758952"/>
            <a:ext cx="384048" cy="5330952"/>
          </a:xfrm>
          <a:prstGeom prst="rect">
            <a:avLst/>
          </a:prstGeom>
          <a:solidFill>
            <a:srgbClr val="C8C8C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1c65787b52b_1_0"/>
          <p:cNvSpPr txBox="1"/>
          <p:nvPr>
            <p:ph type="title"/>
          </p:nvPr>
        </p:nvSpPr>
        <p:spPr>
          <a:xfrm>
            <a:off x="1428450" y="1244100"/>
            <a:ext cx="9335100" cy="4369800"/>
          </a:xfrm>
          <a:prstGeom prst="rect">
            <a:avLst/>
          </a:prstGeom>
          <a:noFill/>
          <a:ln>
            <a:noFill/>
          </a:ln>
        </p:spPr>
        <p:txBody>
          <a:bodyPr anchorCtr="0" anchor="ctr" bIns="121900" lIns="121900" spcFirstLastPara="1" rIns="121900" wrap="square" tIns="121900">
            <a:spAutoFit/>
          </a:bodyPr>
          <a:lstStyle/>
          <a:p>
            <a:pPr indent="0" lvl="0" marL="0" rtl="0" algn="ctr">
              <a:lnSpc>
                <a:spcPct val="100000"/>
              </a:lnSpc>
              <a:spcBef>
                <a:spcPts val="0"/>
              </a:spcBef>
              <a:spcAft>
                <a:spcPts val="0"/>
              </a:spcAft>
              <a:buSzPts val="990"/>
              <a:buNone/>
            </a:pPr>
            <a:r>
              <a:rPr lang="en-US" sz="8930"/>
              <a:t>2025 </a:t>
            </a:r>
            <a:endParaRPr sz="8930"/>
          </a:p>
          <a:p>
            <a:pPr indent="0" lvl="0" marL="0" rtl="0" algn="ctr">
              <a:lnSpc>
                <a:spcPct val="100000"/>
              </a:lnSpc>
              <a:spcBef>
                <a:spcPts val="0"/>
              </a:spcBef>
              <a:spcAft>
                <a:spcPts val="0"/>
              </a:spcAft>
              <a:buSzPts val="990"/>
              <a:buNone/>
            </a:pPr>
            <a:r>
              <a:rPr lang="en-US" sz="8930"/>
              <a:t>Teacher Survey </a:t>
            </a:r>
            <a:endParaRPr sz="8930"/>
          </a:p>
          <a:p>
            <a:pPr indent="0" lvl="0" marL="0" rtl="0" algn="ctr">
              <a:lnSpc>
                <a:spcPct val="100000"/>
              </a:lnSpc>
              <a:spcBef>
                <a:spcPts val="0"/>
              </a:spcBef>
              <a:spcAft>
                <a:spcPts val="0"/>
              </a:spcAft>
              <a:buSzPts val="990"/>
              <a:buNone/>
            </a:pPr>
            <a:r>
              <a:rPr lang="en-US" sz="8930"/>
              <a:t>Results</a:t>
            </a:r>
            <a:endParaRPr sz="893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75000">
              <a:srgbClr val="D8D8D8"/>
            </a:gs>
            <a:gs pos="100000">
              <a:srgbClr val="3B3B3B"/>
            </a:gs>
          </a:gsLst>
          <a:path path="circle">
            <a:fillToRect b="50%" l="50%" r="50%" t="50%"/>
          </a:path>
          <a:tileRect/>
        </a:gradFill>
      </p:bgPr>
    </p:bg>
    <p:spTree>
      <p:nvGrpSpPr>
        <p:cNvPr id="655" name="Shape 655"/>
        <p:cNvGrpSpPr/>
        <p:nvPr/>
      </p:nvGrpSpPr>
      <p:grpSpPr>
        <a:xfrm>
          <a:off x="0" y="0"/>
          <a:ext cx="0" cy="0"/>
          <a:chOff x="0" y="0"/>
          <a:chExt cx="0" cy="0"/>
        </a:xfrm>
      </p:grpSpPr>
      <p:sp>
        <p:nvSpPr>
          <p:cNvPr id="656" name="Google Shape;656;g1c65787b52b_1_6"/>
          <p:cNvSpPr/>
          <p:nvPr/>
        </p:nvSpPr>
        <p:spPr>
          <a:xfrm>
            <a:off x="47367" y="321275"/>
            <a:ext cx="12097265" cy="6215449"/>
          </a:xfrm>
          <a:prstGeom prst="ellipse">
            <a:avLst/>
          </a:prstGeom>
          <a:solidFill>
            <a:schemeClr val="accent3">
              <a:alpha val="7843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7" name="Google Shape;657;g1c65787b52b_1_6"/>
          <p:cNvSpPr txBox="1"/>
          <p:nvPr>
            <p:ph idx="4294967295" type="title"/>
          </p:nvPr>
        </p:nvSpPr>
        <p:spPr>
          <a:xfrm>
            <a:off x="1890819" y="1372244"/>
            <a:ext cx="9378600" cy="43737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5625"/>
              <a:buNone/>
            </a:pPr>
            <a:r>
              <a:rPr lang="en-US" sz="3200">
                <a:solidFill>
                  <a:schemeClr val="lt1"/>
                </a:solidFill>
              </a:rPr>
              <a:t>Each year, PCPO surveys all member-school teachers to gather information on current trends in compensation and benefits.</a:t>
            </a:r>
            <a:endParaRPr sz="3200">
              <a:solidFill>
                <a:schemeClr val="lt1"/>
              </a:solidFill>
            </a:endParaRPr>
          </a:p>
          <a:p>
            <a:pPr indent="0" lvl="0" marL="0" rtl="0" algn="l">
              <a:lnSpc>
                <a:spcPct val="100000"/>
              </a:lnSpc>
              <a:spcBef>
                <a:spcPts val="0"/>
              </a:spcBef>
              <a:spcAft>
                <a:spcPts val="0"/>
              </a:spcAft>
              <a:buSzPct val="115625"/>
              <a:buNone/>
            </a:pPr>
            <a:r>
              <a:t/>
            </a:r>
            <a:endParaRPr sz="3200">
              <a:solidFill>
                <a:schemeClr val="lt1"/>
              </a:solidFill>
            </a:endParaRPr>
          </a:p>
          <a:p>
            <a:pPr indent="0" lvl="0" marL="0" rtl="0" algn="l">
              <a:lnSpc>
                <a:spcPct val="100000"/>
              </a:lnSpc>
              <a:spcBef>
                <a:spcPts val="0"/>
              </a:spcBef>
              <a:spcAft>
                <a:spcPts val="0"/>
              </a:spcAft>
              <a:buSzPct val="115625"/>
              <a:buNone/>
            </a:pPr>
            <a:r>
              <a:rPr lang="en-US" sz="3200">
                <a:solidFill>
                  <a:schemeClr val="lt1"/>
                </a:solidFill>
              </a:rPr>
              <a:t>The following information is based on 21 teachers from 15 different schools for the 2024-25 contract year. This represents approximately 27% of PCPO member teachers.</a:t>
            </a:r>
            <a:endParaRPr sz="3200">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1c65787b52b_1_31"/>
          <p:cNvSpPr txBox="1"/>
          <p:nvPr>
            <p:ph idx="4294967295" type="body"/>
          </p:nvPr>
        </p:nvSpPr>
        <p:spPr>
          <a:xfrm>
            <a:off x="0" y="1360488"/>
            <a:ext cx="3022600" cy="4137025"/>
          </a:xfrm>
          <a:prstGeom prst="rect">
            <a:avLst/>
          </a:prstGeom>
          <a:solidFill>
            <a:srgbClr val="97C0C0">
              <a:alpha val="48235"/>
            </a:srgbClr>
          </a:solidFill>
          <a:ln>
            <a:noFill/>
          </a:ln>
        </p:spPr>
        <p:txBody>
          <a:bodyPr anchorCtr="0" anchor="t" bIns="121900" lIns="121900" spcFirstLastPara="1" rIns="121900" wrap="square" tIns="121900">
            <a:noAutofit/>
          </a:bodyPr>
          <a:lstStyle/>
          <a:p>
            <a:pPr indent="0" lvl="0" marL="0" rtl="0" algn="l">
              <a:lnSpc>
                <a:spcPct val="95000"/>
              </a:lnSpc>
              <a:spcBef>
                <a:spcPts val="0"/>
              </a:spcBef>
              <a:spcAft>
                <a:spcPts val="0"/>
              </a:spcAft>
              <a:buSzPts val="1018"/>
              <a:buNone/>
            </a:pPr>
            <a:r>
              <a:rPr b="1" lang="en-US" sz="2235">
                <a:latin typeface="Verdana"/>
                <a:ea typeface="Verdana"/>
                <a:cs typeface="Verdana"/>
                <a:sym typeface="Verdana"/>
              </a:rPr>
              <a:t>Length of school year</a:t>
            </a:r>
            <a:r>
              <a:rPr lang="en-US" sz="1950">
                <a:latin typeface="Verdana"/>
                <a:ea typeface="Verdana"/>
                <a:cs typeface="Verdana"/>
                <a:sym typeface="Verdana"/>
              </a:rPr>
              <a:t> varied from 32 to 42 weeks with an average of 38.5.  </a:t>
            </a:r>
            <a:endParaRPr sz="1950">
              <a:latin typeface="Verdana"/>
              <a:ea typeface="Verdana"/>
              <a:cs typeface="Verdana"/>
              <a:sym typeface="Verdana"/>
            </a:endParaRPr>
          </a:p>
          <a:p>
            <a:pPr indent="0" lvl="0" marL="0" rtl="0" algn="l">
              <a:lnSpc>
                <a:spcPct val="95000"/>
              </a:lnSpc>
              <a:spcBef>
                <a:spcPts val="1600"/>
              </a:spcBef>
              <a:spcAft>
                <a:spcPts val="1600"/>
              </a:spcAft>
              <a:buSzPts val="1018"/>
              <a:buNone/>
            </a:pPr>
            <a:r>
              <a:rPr lang="en-US" sz="1950">
                <a:latin typeface="Verdana"/>
                <a:ea typeface="Verdana"/>
                <a:cs typeface="Verdana"/>
                <a:sym typeface="Verdana"/>
              </a:rPr>
              <a:t>The majority of schools begin after Labor Day and end after Memorial Day. There is greater variation in the last day of school.</a:t>
            </a:r>
            <a:endParaRPr sz="1950">
              <a:latin typeface="Verdana"/>
              <a:ea typeface="Verdana"/>
              <a:cs typeface="Verdana"/>
              <a:sym typeface="Verdana"/>
            </a:endParaRPr>
          </a:p>
        </p:txBody>
      </p:sp>
      <p:pic>
        <p:nvPicPr>
          <p:cNvPr id="664" name="Google Shape;664;g1c65787b52b_1_31"/>
          <p:cNvPicPr preferRelativeResize="0"/>
          <p:nvPr/>
        </p:nvPicPr>
        <p:blipFill>
          <a:blip r:embed="rId3">
            <a:alphaModFix/>
          </a:blip>
          <a:stretch>
            <a:fillRect/>
          </a:stretch>
        </p:blipFill>
        <p:spPr>
          <a:xfrm>
            <a:off x="2975200" y="138200"/>
            <a:ext cx="9144000"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1c65787b52b_1_15"/>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3700"/>
              <a:buNone/>
            </a:pPr>
            <a:r>
              <a:rPr lang="en-US"/>
              <a:t>Salary</a:t>
            </a:r>
            <a:endParaRPr/>
          </a:p>
        </p:txBody>
      </p:sp>
      <p:sp>
        <p:nvSpPr>
          <p:cNvPr id="671" name="Google Shape;671;g1c65787b52b_1_15"/>
          <p:cNvSpPr txBox="1"/>
          <p:nvPr>
            <p:ph idx="1" type="body"/>
          </p:nvPr>
        </p:nvSpPr>
        <p:spPr>
          <a:xfrm>
            <a:off x="300750" y="2130400"/>
            <a:ext cx="4260300" cy="3521700"/>
          </a:xfrm>
          <a:prstGeom prst="rect">
            <a:avLst/>
          </a:prstGeom>
          <a:solidFill>
            <a:srgbClr val="97C0C0">
              <a:alpha val="48235"/>
            </a:srgbClr>
          </a:solidFill>
          <a:ln>
            <a:noFill/>
          </a:ln>
        </p:spPr>
        <p:txBody>
          <a:bodyPr anchorCtr="0" anchor="t" bIns="121900" lIns="121900" spcFirstLastPara="1" rIns="121900" wrap="square" tIns="121900">
            <a:normAutofit fontScale="85000" lnSpcReduction="20000"/>
          </a:bodyPr>
          <a:lstStyle/>
          <a:p>
            <a:pPr indent="0" lvl="0" marL="0" rtl="0" algn="l">
              <a:lnSpc>
                <a:spcPct val="115000"/>
              </a:lnSpc>
              <a:spcBef>
                <a:spcPts val="0"/>
              </a:spcBef>
              <a:spcAft>
                <a:spcPts val="0"/>
              </a:spcAft>
              <a:buSzPct val="91891"/>
              <a:buNone/>
            </a:pPr>
            <a:r>
              <a:rPr lang="en-US" sz="2000">
                <a:latin typeface="Verdana"/>
                <a:ea typeface="Verdana"/>
                <a:cs typeface="Verdana"/>
                <a:sym typeface="Verdana"/>
              </a:rPr>
              <a:t>The average PCPO teacher salary was $7960/year based on one session/week, with a high of $11,720 and a low of $3,440.</a:t>
            </a:r>
            <a:endParaRPr sz="2000">
              <a:latin typeface="Verdana"/>
              <a:ea typeface="Verdana"/>
              <a:cs typeface="Verdana"/>
              <a:sym typeface="Verdana"/>
            </a:endParaRPr>
          </a:p>
          <a:p>
            <a:pPr indent="0" lvl="0" marL="0" rtl="0" algn="l">
              <a:lnSpc>
                <a:spcPct val="115000"/>
              </a:lnSpc>
              <a:spcBef>
                <a:spcPts val="1600"/>
              </a:spcBef>
              <a:spcAft>
                <a:spcPts val="0"/>
              </a:spcAft>
              <a:buSzPct val="91891"/>
              <a:buNone/>
            </a:pPr>
            <a:r>
              <a:t/>
            </a:r>
            <a:endParaRPr sz="2000">
              <a:latin typeface="Verdana"/>
              <a:ea typeface="Verdana"/>
              <a:cs typeface="Verdana"/>
              <a:sym typeface="Verdana"/>
            </a:endParaRPr>
          </a:p>
          <a:p>
            <a:pPr indent="0" lvl="0" marL="0" rtl="0" algn="l">
              <a:lnSpc>
                <a:spcPct val="115000"/>
              </a:lnSpc>
              <a:spcBef>
                <a:spcPts val="1600"/>
              </a:spcBef>
              <a:spcAft>
                <a:spcPts val="1600"/>
              </a:spcAft>
              <a:buSzPct val="91891"/>
              <a:buNone/>
            </a:pPr>
            <a:r>
              <a:rPr lang="en-US" sz="2000">
                <a:latin typeface="Verdana"/>
                <a:ea typeface="Verdana"/>
                <a:cs typeface="Verdana"/>
                <a:sym typeface="Verdana"/>
              </a:rPr>
              <a:t>This salary comparison adjusts reported salary to one session/week.  It does not adjust for length of school day, merit scale level, contract year, or additional duties.</a:t>
            </a:r>
            <a:r>
              <a:rPr lang="en-US" sz="1800">
                <a:latin typeface="Verdana"/>
                <a:ea typeface="Verdana"/>
                <a:cs typeface="Verdana"/>
                <a:sym typeface="Verdana"/>
              </a:rPr>
              <a:t> </a:t>
            </a:r>
            <a:endParaRPr sz="1800">
              <a:latin typeface="Verdana"/>
              <a:ea typeface="Verdana"/>
              <a:cs typeface="Verdana"/>
              <a:sym typeface="Verdana"/>
            </a:endParaRPr>
          </a:p>
        </p:txBody>
      </p:sp>
      <p:pic>
        <p:nvPicPr>
          <p:cNvPr id="672" name="Google Shape;672;g1c65787b52b_1_15"/>
          <p:cNvPicPr preferRelativeResize="0"/>
          <p:nvPr/>
        </p:nvPicPr>
        <p:blipFill>
          <a:blip r:embed="rId3">
            <a:alphaModFix/>
          </a:blip>
          <a:stretch>
            <a:fillRect/>
          </a:stretch>
        </p:blipFill>
        <p:spPr>
          <a:xfrm>
            <a:off x="4669475" y="1077075"/>
            <a:ext cx="7707876" cy="5780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ce64246ffb_0_1"/>
          <p:cNvSpPr/>
          <p:nvPr/>
        </p:nvSpPr>
        <p:spPr>
          <a:xfrm>
            <a:off x="84750" y="652125"/>
            <a:ext cx="7888200" cy="5553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lassroom" id="309" name="Google Shape;309;g1ce64246ffb_0_1"/>
          <p:cNvPicPr preferRelativeResize="0"/>
          <p:nvPr/>
        </p:nvPicPr>
        <p:blipFill rotWithShape="1">
          <a:blip r:embed="rId3">
            <a:alphaModFix/>
          </a:blip>
          <a:srcRect b="0" l="0" r="0" t="0"/>
          <a:stretch/>
        </p:blipFill>
        <p:spPr>
          <a:xfrm>
            <a:off x="8133525" y="1741350"/>
            <a:ext cx="3197700" cy="3197700"/>
          </a:xfrm>
          <a:prstGeom prst="rect">
            <a:avLst/>
          </a:prstGeom>
          <a:noFill/>
          <a:ln cap="flat" cmpd="sng" w="9525">
            <a:solidFill>
              <a:schemeClr val="accent1"/>
            </a:solidFill>
            <a:prstDash val="solid"/>
            <a:round/>
            <a:headEnd len="sm" w="sm" type="none"/>
            <a:tailEnd len="sm" w="sm" type="none"/>
          </a:ln>
        </p:spPr>
      </p:pic>
      <p:sp>
        <p:nvSpPr>
          <p:cNvPr id="310" name="Google Shape;310;g1ce64246ffb_0_1"/>
          <p:cNvSpPr txBox="1"/>
          <p:nvPr/>
        </p:nvSpPr>
        <p:spPr>
          <a:xfrm>
            <a:off x="-36225" y="1588950"/>
            <a:ext cx="7626000" cy="33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700"/>
              <a:buFont typeface="Arial"/>
              <a:buNone/>
            </a:pPr>
            <a:r>
              <a:t/>
            </a:r>
            <a:endParaRPr b="0" i="0" sz="1100" u="none" cap="none" strike="noStrike">
              <a:solidFill>
                <a:srgbClr val="000000"/>
              </a:solidFill>
              <a:latin typeface="Corbel"/>
              <a:ea typeface="Corbel"/>
              <a:cs typeface="Corbel"/>
              <a:sym typeface="Corbel"/>
            </a:endParaRPr>
          </a:p>
        </p:txBody>
      </p:sp>
      <p:sp>
        <p:nvSpPr>
          <p:cNvPr id="311" name="Google Shape;311;g1ce64246ffb_0_1"/>
          <p:cNvSpPr txBox="1"/>
          <p:nvPr/>
        </p:nvSpPr>
        <p:spPr>
          <a:xfrm>
            <a:off x="568000" y="784000"/>
            <a:ext cx="10521300" cy="3034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000"/>
              <a:buFont typeface="Arial"/>
              <a:buNone/>
            </a:pPr>
            <a:r>
              <a:rPr b="1" i="0" lang="en-US" sz="4200" u="none" cap="none" strike="noStrike">
                <a:solidFill>
                  <a:srgbClr val="EA9999"/>
                </a:solidFill>
                <a:latin typeface="Corbel"/>
                <a:ea typeface="Corbel"/>
                <a:cs typeface="Corbel"/>
                <a:sym typeface="Corbel"/>
              </a:rPr>
              <a:t>Family Ed Workshop</a:t>
            </a:r>
            <a:r>
              <a:rPr b="1" i="0" lang="en-US" sz="4000" u="none" cap="none" strike="noStrike">
                <a:solidFill>
                  <a:srgbClr val="EA9999"/>
                </a:solidFill>
                <a:latin typeface="Corbel"/>
                <a:ea typeface="Corbel"/>
                <a:cs typeface="Corbel"/>
                <a:sym typeface="Corbel"/>
              </a:rPr>
              <a:t>s</a:t>
            </a:r>
            <a:endParaRPr b="1" i="0" sz="4000" u="none" cap="none" strike="noStrike">
              <a:solidFill>
                <a:srgbClr val="EA9999"/>
              </a:solidFill>
              <a:latin typeface="Corbel"/>
              <a:ea typeface="Corbel"/>
              <a:cs typeface="Corbel"/>
              <a:sym typeface="Corbel"/>
            </a:endParaRPr>
          </a:p>
          <a:p>
            <a:pPr indent="0" lvl="0" marL="0" marR="0" rtl="0" algn="l">
              <a:lnSpc>
                <a:spcPct val="90000"/>
              </a:lnSpc>
              <a:spcBef>
                <a:spcPts val="0"/>
              </a:spcBef>
              <a:spcAft>
                <a:spcPts val="0"/>
              </a:spcAft>
              <a:buClr>
                <a:srgbClr val="000000"/>
              </a:buClr>
              <a:buSzPts val="2200"/>
              <a:buFont typeface="Arial"/>
              <a:buNone/>
            </a:pPr>
            <a:r>
              <a:t/>
            </a:r>
            <a:endParaRPr b="1" i="0" sz="2200" u="none" cap="none" strike="noStrike">
              <a:solidFill>
                <a:srgbClr val="FF9900"/>
              </a:solidFill>
              <a:latin typeface="Corbel"/>
              <a:ea typeface="Corbel"/>
              <a:cs typeface="Corbel"/>
              <a:sym typeface="Corbel"/>
            </a:endParaRPr>
          </a:p>
          <a:p>
            <a:pPr indent="0" lvl="0" marL="457200" marR="0" rtl="0" algn="l">
              <a:lnSpc>
                <a:spcPct val="115000"/>
              </a:lnSpc>
              <a:spcBef>
                <a:spcPts val="0"/>
              </a:spcBef>
              <a:spcAft>
                <a:spcPts val="0"/>
              </a:spcAft>
              <a:buClr>
                <a:srgbClr val="000000"/>
              </a:buClr>
              <a:buSzPts val="2400"/>
              <a:buFont typeface="Arial"/>
              <a:buNone/>
            </a:pPr>
            <a:r>
              <a:rPr b="1" lang="en-US" sz="2400">
                <a:solidFill>
                  <a:schemeClr val="lt1"/>
                </a:solidFill>
                <a:highlight>
                  <a:srgbClr val="1A606E"/>
                </a:highlight>
                <a:latin typeface="Corbel"/>
                <a:ea typeface="Corbel"/>
                <a:cs typeface="Corbel"/>
                <a:sym typeface="Corbel"/>
              </a:rPr>
              <a:t>Building Connection through Physical Play </a:t>
            </a:r>
            <a:endParaRPr b="1" sz="2400">
              <a:solidFill>
                <a:schemeClr val="lt1"/>
              </a:solidFill>
              <a:highlight>
                <a:srgbClr val="1A606E"/>
              </a:highlight>
              <a:latin typeface="Corbel"/>
              <a:ea typeface="Corbel"/>
              <a:cs typeface="Corbel"/>
              <a:sym typeface="Corbel"/>
            </a:endParaRPr>
          </a:p>
          <a:p>
            <a:pPr indent="0" lvl="0" marL="457200" marR="0" rtl="0" algn="l">
              <a:lnSpc>
                <a:spcPct val="115000"/>
              </a:lnSpc>
              <a:spcBef>
                <a:spcPts val="0"/>
              </a:spcBef>
              <a:spcAft>
                <a:spcPts val="0"/>
              </a:spcAft>
              <a:buClr>
                <a:srgbClr val="000000"/>
              </a:buClr>
              <a:buSzPts val="2400"/>
              <a:buFont typeface="Arial"/>
              <a:buNone/>
            </a:pPr>
            <a:r>
              <a:rPr i="1" lang="en-US" sz="2400">
                <a:solidFill>
                  <a:schemeClr val="lt1"/>
                </a:solidFill>
                <a:highlight>
                  <a:srgbClr val="1A606E"/>
                </a:highlight>
                <a:latin typeface="Corbel"/>
                <a:ea typeface="Corbel"/>
                <a:cs typeface="Corbel"/>
                <a:sym typeface="Corbel"/>
              </a:rPr>
              <a:t>with Patty Wipfler from Hand in Hand Parenting</a:t>
            </a:r>
            <a:endParaRPr i="1" sz="2400" u="none" cap="none" strike="noStrike">
              <a:solidFill>
                <a:schemeClr val="lt1"/>
              </a:solidFill>
              <a:highlight>
                <a:srgbClr val="1A606E"/>
              </a:highlight>
              <a:latin typeface="Corbel"/>
              <a:ea typeface="Corbel"/>
              <a:cs typeface="Corbel"/>
              <a:sym typeface="Corbel"/>
            </a:endParaRPr>
          </a:p>
          <a:p>
            <a:pPr indent="-368300" lvl="0" marL="914400" marR="0" rtl="0" algn="l">
              <a:lnSpc>
                <a:spcPct val="115000"/>
              </a:lnSpc>
              <a:spcBef>
                <a:spcPts val="0"/>
              </a:spcBef>
              <a:spcAft>
                <a:spcPts val="0"/>
              </a:spcAft>
              <a:buClr>
                <a:schemeClr val="lt1"/>
              </a:buClr>
              <a:buSzPts val="2200"/>
              <a:buFont typeface="Corbel"/>
              <a:buChar char="-"/>
            </a:pPr>
            <a:r>
              <a:rPr b="0" i="1" lang="en-US" sz="2200" u="none" cap="none" strike="noStrike">
                <a:solidFill>
                  <a:schemeClr val="lt1"/>
                </a:solidFill>
                <a:highlight>
                  <a:srgbClr val="1A606E"/>
                </a:highlight>
                <a:latin typeface="Corbel"/>
                <a:ea typeface="Corbel"/>
                <a:cs typeface="Corbel"/>
                <a:sym typeface="Corbel"/>
              </a:rPr>
              <a:t> </a:t>
            </a:r>
            <a:r>
              <a:rPr i="1" lang="en-US" sz="2200">
                <a:solidFill>
                  <a:schemeClr val="lt1"/>
                </a:solidFill>
                <a:highlight>
                  <a:srgbClr val="1A606E"/>
                </a:highlight>
                <a:latin typeface="Corbel"/>
                <a:ea typeface="Corbel"/>
                <a:cs typeface="Corbel"/>
                <a:sym typeface="Corbel"/>
              </a:rPr>
              <a:t>February 18th</a:t>
            </a:r>
            <a:r>
              <a:rPr b="0" i="1" lang="en-US" sz="2200" u="none" cap="none" strike="noStrike">
                <a:solidFill>
                  <a:schemeClr val="lt1"/>
                </a:solidFill>
                <a:highlight>
                  <a:srgbClr val="1A606E"/>
                </a:highlight>
                <a:latin typeface="Corbel"/>
                <a:ea typeface="Corbel"/>
                <a:cs typeface="Corbel"/>
                <a:sym typeface="Corbel"/>
              </a:rPr>
              <a:t>, 7pm</a:t>
            </a:r>
            <a:endParaRPr b="0" i="1" sz="2200" u="none" cap="none" strike="noStrike">
              <a:solidFill>
                <a:schemeClr val="lt1"/>
              </a:solidFill>
              <a:highlight>
                <a:srgbClr val="1A606E"/>
              </a:highlight>
              <a:latin typeface="Corbel"/>
              <a:ea typeface="Corbel"/>
              <a:cs typeface="Corbel"/>
              <a:sym typeface="Corbe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lt1"/>
              </a:solidFill>
              <a:highlight>
                <a:srgbClr val="1A606E"/>
              </a:highlight>
              <a:latin typeface="Corbel"/>
              <a:ea typeface="Corbel"/>
              <a:cs typeface="Corbel"/>
              <a:sym typeface="Corbel"/>
            </a:endParaRPr>
          </a:p>
          <a:p>
            <a:pPr indent="0" lvl="0" marL="0" marR="0" rtl="0" algn="l">
              <a:lnSpc>
                <a:spcPct val="90000"/>
              </a:lnSpc>
              <a:spcBef>
                <a:spcPts val="0"/>
              </a:spcBef>
              <a:spcAft>
                <a:spcPts val="0"/>
              </a:spcAft>
              <a:buNone/>
            </a:pPr>
            <a:r>
              <a:t/>
            </a:r>
            <a:endParaRPr b="0" i="1" sz="22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312" name="Google Shape;312;g1ce64246ffb_0_1"/>
          <p:cNvSpPr txBox="1"/>
          <p:nvPr/>
        </p:nvSpPr>
        <p:spPr>
          <a:xfrm>
            <a:off x="84750" y="3190225"/>
            <a:ext cx="2924100" cy="7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800"/>
              <a:buFont typeface="Arial"/>
              <a:buNone/>
            </a:pPr>
            <a:r>
              <a:rPr lang="en-US" sz="2800" u="sng">
                <a:solidFill>
                  <a:srgbClr val="EA9999"/>
                </a:solidFill>
                <a:latin typeface="Nunito"/>
                <a:ea typeface="Nunito"/>
                <a:cs typeface="Nunito"/>
                <a:sym typeface="Nunito"/>
                <a:hlinkClick r:id="rId4">
                  <a:extLst>
                    <a:ext uri="{A12FA001-AC4F-418D-AE19-62706E023703}">
                      <ahyp:hlinkClr val="tx"/>
                    </a:ext>
                  </a:extLst>
                </a:hlinkClick>
              </a:rPr>
              <a:t>Register Here</a:t>
            </a:r>
            <a:endParaRPr b="0" i="0" sz="2800" u="none" cap="none" strike="noStrike">
              <a:solidFill>
                <a:srgbClr val="EA9999"/>
              </a:solidFill>
              <a:latin typeface="Nunito"/>
              <a:ea typeface="Nunito"/>
              <a:cs typeface="Nunito"/>
              <a:sym typeface="Nunito"/>
            </a:endParaRPr>
          </a:p>
        </p:txBody>
      </p:sp>
      <p:sp>
        <p:nvSpPr>
          <p:cNvPr id="313" name="Google Shape;313;g1ce64246ffb_0_1"/>
          <p:cNvSpPr txBox="1"/>
          <p:nvPr/>
        </p:nvSpPr>
        <p:spPr>
          <a:xfrm>
            <a:off x="2784050" y="3104025"/>
            <a:ext cx="5140500" cy="15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i="1" lang="en-US" sz="2000">
                <a:solidFill>
                  <a:schemeClr val="lt1"/>
                </a:solidFill>
                <a:latin typeface="Nunito"/>
                <a:ea typeface="Nunito"/>
                <a:cs typeface="Nunito"/>
                <a:sym typeface="Nunito"/>
              </a:rPr>
              <a:t>For schools who have already purchased an Education Package, share this link with your membership to register for the workshop.</a:t>
            </a:r>
            <a:endParaRPr i="1" sz="2000">
              <a:solidFill>
                <a:schemeClr val="lt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2000"/>
              <a:buFont typeface="Arial"/>
              <a:buNone/>
            </a:pPr>
            <a:r>
              <a:t/>
            </a:r>
            <a:endParaRPr i="1" sz="2000">
              <a:solidFill>
                <a:schemeClr val="lt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2000"/>
              <a:buFont typeface="Arial"/>
              <a:buNone/>
            </a:pPr>
            <a:r>
              <a:rPr i="1" lang="en-US" sz="2000">
                <a:solidFill>
                  <a:schemeClr val="lt1"/>
                </a:solidFill>
                <a:latin typeface="Nunito"/>
                <a:ea typeface="Nunito"/>
                <a:cs typeface="Nunito"/>
                <a:sym typeface="Nunito"/>
              </a:rPr>
              <a:t>If you would like to purchase this workshop for your membership, fill out this form.</a:t>
            </a:r>
            <a:endParaRPr i="1" sz="2000">
              <a:solidFill>
                <a:schemeClr val="lt1"/>
              </a:solidFill>
              <a:latin typeface="Nunito"/>
              <a:ea typeface="Nunito"/>
              <a:cs typeface="Nunito"/>
              <a:sym typeface="Nunito"/>
            </a:endParaRPr>
          </a:p>
        </p:txBody>
      </p:sp>
      <p:sp>
        <p:nvSpPr>
          <p:cNvPr id="314" name="Google Shape;314;g1ce64246ffb_0_1"/>
          <p:cNvSpPr txBox="1"/>
          <p:nvPr/>
        </p:nvSpPr>
        <p:spPr>
          <a:xfrm>
            <a:off x="-5626100" y="4622325"/>
            <a:ext cx="5017500" cy="7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lt1"/>
                </a:solidFill>
                <a:latin typeface="Nunito"/>
                <a:ea typeface="Nunito"/>
                <a:cs typeface="Nunito"/>
                <a:sym typeface="Nunito"/>
              </a:rPr>
              <a:t>Please consider making a donation on</a:t>
            </a:r>
            <a:endParaRPr b="0" i="1" sz="2000" u="none" cap="none" strike="noStrike">
              <a:solidFill>
                <a:schemeClr val="lt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lt1"/>
                </a:solidFill>
                <a:latin typeface="Nunito"/>
                <a:ea typeface="Nunito"/>
                <a:cs typeface="Nunito"/>
                <a:sym typeface="Nunito"/>
              </a:rPr>
              <a:t>behalf of your school or as an individual.</a:t>
            </a:r>
            <a:endParaRPr b="0" i="1" sz="2000" u="none" cap="none" strike="noStrike">
              <a:solidFill>
                <a:schemeClr val="lt1"/>
              </a:solidFill>
              <a:latin typeface="Nunito"/>
              <a:ea typeface="Nunito"/>
              <a:cs typeface="Nunito"/>
              <a:sym typeface="Nunito"/>
            </a:endParaRPr>
          </a:p>
        </p:txBody>
      </p:sp>
      <p:sp>
        <p:nvSpPr>
          <p:cNvPr id="315" name="Google Shape;315;g1ce64246ffb_0_1"/>
          <p:cNvSpPr txBox="1"/>
          <p:nvPr/>
        </p:nvSpPr>
        <p:spPr>
          <a:xfrm>
            <a:off x="84738" y="4534425"/>
            <a:ext cx="2699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800"/>
              <a:buFont typeface="Arial"/>
              <a:buNone/>
            </a:pPr>
            <a:r>
              <a:rPr b="1" lang="en-US" sz="2500" u="sng">
                <a:solidFill>
                  <a:srgbClr val="EA9999"/>
                </a:solidFill>
                <a:latin typeface="Nunito"/>
                <a:ea typeface="Nunito"/>
                <a:cs typeface="Nunito"/>
                <a:sym typeface="Nunito"/>
                <a:hlinkClick r:id="rId5">
                  <a:extLst>
                    <a:ext uri="{A12FA001-AC4F-418D-AE19-62706E023703}">
                      <ahyp:hlinkClr val="tx"/>
                    </a:ext>
                  </a:extLst>
                </a:hlinkClick>
              </a:rPr>
              <a:t>Family Education Package</a:t>
            </a:r>
            <a:endParaRPr b="1">
              <a:solidFill>
                <a:srgbClr val="EA9999"/>
              </a:solidFill>
              <a:latin typeface="Nunito"/>
              <a:ea typeface="Nunito"/>
              <a:cs typeface="Nunito"/>
              <a:sym typeface="Nuni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id="678" name="Google Shape;678;g1c65787b52b_1_47"/>
          <p:cNvPicPr preferRelativeResize="0"/>
          <p:nvPr/>
        </p:nvPicPr>
        <p:blipFill rotWithShape="1">
          <a:blip r:embed="rId3">
            <a:alphaModFix/>
          </a:blip>
          <a:srcRect b="0" l="0" r="-1667" t="0"/>
          <a:stretch/>
        </p:blipFill>
        <p:spPr>
          <a:xfrm>
            <a:off x="1327625" y="0"/>
            <a:ext cx="9888451" cy="7295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1c65787b52b_1_55"/>
          <p:cNvSpPr txBox="1"/>
          <p:nvPr>
            <p:ph idx="4294967295" type="body"/>
          </p:nvPr>
        </p:nvSpPr>
        <p:spPr>
          <a:xfrm>
            <a:off x="0" y="1894225"/>
            <a:ext cx="2313000" cy="3324000"/>
          </a:xfrm>
          <a:prstGeom prst="rect">
            <a:avLst/>
          </a:prstGeom>
          <a:solidFill>
            <a:srgbClr val="97C0C0">
              <a:alpha val="48235"/>
            </a:srgbClr>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1600"/>
              </a:spcAft>
              <a:buSzPts val="1700"/>
              <a:buNone/>
            </a:pPr>
            <a:r>
              <a:rPr b="1" lang="en-US" sz="2100">
                <a:latin typeface="Verdana"/>
                <a:ea typeface="Verdana"/>
                <a:cs typeface="Verdana"/>
                <a:sym typeface="Verdana"/>
              </a:rPr>
              <a:t>Professional Development funds</a:t>
            </a:r>
            <a:r>
              <a:rPr lang="en-US" sz="2000">
                <a:latin typeface="Verdana"/>
                <a:ea typeface="Verdana"/>
                <a:cs typeface="Verdana"/>
                <a:sym typeface="Verdana"/>
              </a:rPr>
              <a:t> provided by contract range from $0 to $500.</a:t>
            </a:r>
            <a:endParaRPr sz="1900">
              <a:latin typeface="Verdana"/>
              <a:ea typeface="Verdana"/>
              <a:cs typeface="Verdana"/>
              <a:sym typeface="Verdana"/>
            </a:endParaRPr>
          </a:p>
        </p:txBody>
      </p:sp>
      <p:pic>
        <p:nvPicPr>
          <p:cNvPr id="685" name="Google Shape;685;g1c65787b52b_1_55"/>
          <p:cNvPicPr preferRelativeResize="0"/>
          <p:nvPr/>
        </p:nvPicPr>
        <p:blipFill>
          <a:blip r:embed="rId3">
            <a:alphaModFix/>
          </a:blip>
          <a:stretch>
            <a:fillRect/>
          </a:stretch>
        </p:blipFill>
        <p:spPr>
          <a:xfrm>
            <a:off x="2630900" y="90350"/>
            <a:ext cx="8737600" cy="6553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1c65787b52b_1_23"/>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3700"/>
              <a:buNone/>
            </a:pPr>
            <a:r>
              <a:rPr lang="en-US"/>
              <a:t>Sick Leave</a:t>
            </a:r>
            <a:endParaRPr/>
          </a:p>
        </p:txBody>
      </p:sp>
      <p:sp>
        <p:nvSpPr>
          <p:cNvPr id="692" name="Google Shape;692;g1c65787b52b_1_23"/>
          <p:cNvSpPr txBox="1"/>
          <p:nvPr>
            <p:ph idx="1" type="body"/>
          </p:nvPr>
        </p:nvSpPr>
        <p:spPr>
          <a:xfrm>
            <a:off x="1738400" y="2653400"/>
            <a:ext cx="4574100" cy="33888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1600"/>
              </a:spcAft>
              <a:buSzPts val="1700"/>
              <a:buNone/>
            </a:pPr>
            <a:r>
              <a:t/>
            </a:r>
            <a:endParaRPr/>
          </a:p>
        </p:txBody>
      </p:sp>
      <p:sp>
        <p:nvSpPr>
          <p:cNvPr id="693" name="Google Shape;693;g1c65787b52b_1_23"/>
          <p:cNvSpPr txBox="1"/>
          <p:nvPr>
            <p:ph idx="2" type="body"/>
          </p:nvPr>
        </p:nvSpPr>
        <p:spPr>
          <a:xfrm>
            <a:off x="7173025" y="1734600"/>
            <a:ext cx="4574100" cy="3388800"/>
          </a:xfrm>
          <a:prstGeom prst="rect">
            <a:avLst/>
          </a:prstGeom>
          <a:solidFill>
            <a:srgbClr val="97C0C0">
              <a:alpha val="48235"/>
            </a:srgbClr>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700"/>
              <a:buNone/>
            </a:pPr>
            <a:r>
              <a:rPr lang="en-US" sz="1900">
                <a:latin typeface="Verdana"/>
                <a:ea typeface="Verdana"/>
                <a:cs typeface="Verdana"/>
                <a:sym typeface="Verdana"/>
              </a:rPr>
              <a:t>All but one of responding teachers receive paid sick leave or PTO.</a:t>
            </a:r>
            <a:endParaRPr sz="1900">
              <a:latin typeface="Verdana"/>
              <a:ea typeface="Verdana"/>
              <a:cs typeface="Verdana"/>
              <a:sym typeface="Verdana"/>
            </a:endParaRPr>
          </a:p>
          <a:p>
            <a:pPr indent="0" lvl="0" marL="0" rtl="0" algn="l">
              <a:lnSpc>
                <a:spcPct val="115000"/>
              </a:lnSpc>
              <a:spcBef>
                <a:spcPts val="1600"/>
              </a:spcBef>
              <a:spcAft>
                <a:spcPts val="0"/>
              </a:spcAft>
              <a:buSzPts val="1700"/>
              <a:buNone/>
            </a:pPr>
            <a:r>
              <a:t/>
            </a:r>
            <a:endParaRPr sz="1900">
              <a:latin typeface="Verdana"/>
              <a:ea typeface="Verdana"/>
              <a:cs typeface="Verdana"/>
              <a:sym typeface="Verdana"/>
            </a:endParaRPr>
          </a:p>
          <a:p>
            <a:pPr indent="0" lvl="0" marL="0" rtl="0" algn="l">
              <a:lnSpc>
                <a:spcPct val="115000"/>
              </a:lnSpc>
              <a:spcBef>
                <a:spcPts val="1600"/>
              </a:spcBef>
              <a:spcAft>
                <a:spcPts val="1600"/>
              </a:spcAft>
              <a:buSzPts val="1700"/>
              <a:buNone/>
            </a:pPr>
            <a:r>
              <a:rPr lang="en-US" sz="1900">
                <a:latin typeface="Verdana"/>
                <a:ea typeface="Verdana"/>
                <a:cs typeface="Verdana"/>
                <a:sym typeface="Verdana"/>
              </a:rPr>
              <a:t>For those with paid leave policies, more than half do not receive a payout at the end of the year.  </a:t>
            </a:r>
            <a:endParaRPr sz="1900">
              <a:latin typeface="Verdana"/>
              <a:ea typeface="Verdana"/>
              <a:cs typeface="Verdana"/>
              <a:sym typeface="Verdana"/>
            </a:endParaRPr>
          </a:p>
        </p:txBody>
      </p:sp>
      <p:pic>
        <p:nvPicPr>
          <p:cNvPr id="694" name="Google Shape;694;g1c65787b52b_1_23"/>
          <p:cNvPicPr preferRelativeResize="0"/>
          <p:nvPr/>
        </p:nvPicPr>
        <p:blipFill>
          <a:blip r:embed="rId3">
            <a:alphaModFix/>
          </a:blip>
          <a:stretch>
            <a:fillRect/>
          </a:stretch>
        </p:blipFill>
        <p:spPr>
          <a:xfrm>
            <a:off x="51725" y="1734600"/>
            <a:ext cx="6831201" cy="51234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4"/>
        </a:solidFill>
      </p:bgPr>
    </p:bg>
    <p:spTree>
      <p:nvGrpSpPr>
        <p:cNvPr id="699" name="Shape 699"/>
        <p:cNvGrpSpPr/>
        <p:nvPr/>
      </p:nvGrpSpPr>
      <p:grpSpPr>
        <a:xfrm>
          <a:off x="0" y="0"/>
          <a:ext cx="0" cy="0"/>
          <a:chOff x="0" y="0"/>
          <a:chExt cx="0" cy="0"/>
        </a:xfrm>
      </p:grpSpPr>
      <p:sp>
        <p:nvSpPr>
          <p:cNvPr id="700" name="Google Shape;700;g1c65787b52b_3_32"/>
          <p:cNvSpPr/>
          <p:nvPr/>
        </p:nvSpPr>
        <p:spPr>
          <a:xfrm>
            <a:off x="2314832" y="3716474"/>
            <a:ext cx="7562335" cy="1754659"/>
          </a:xfrm>
          <a:prstGeom prst="ellipse">
            <a:avLst/>
          </a:prstGeom>
          <a:solidFill>
            <a:srgbClr val="781E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1" name="Google Shape;701;g1c65787b52b_3_32"/>
          <p:cNvSpPr txBox="1"/>
          <p:nvPr>
            <p:ph type="title"/>
          </p:nvPr>
        </p:nvSpPr>
        <p:spPr>
          <a:xfrm>
            <a:off x="396878" y="573226"/>
            <a:ext cx="11398242" cy="2568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What’s worse than finding a worm in your apple?</a:t>
            </a:r>
            <a:endParaRPr/>
          </a:p>
        </p:txBody>
      </p:sp>
      <p:sp>
        <p:nvSpPr>
          <p:cNvPr id="702" name="Google Shape;702;g1c65787b52b_3_32"/>
          <p:cNvSpPr txBox="1"/>
          <p:nvPr>
            <p:ph idx="1" type="body"/>
          </p:nvPr>
        </p:nvSpPr>
        <p:spPr>
          <a:xfrm>
            <a:off x="3694075" y="4013000"/>
            <a:ext cx="4917000" cy="116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200"/>
              </a:spcBef>
              <a:spcAft>
                <a:spcPts val="1600"/>
              </a:spcAft>
              <a:buSzPts val="1800"/>
              <a:buNone/>
            </a:pPr>
            <a:r>
              <a:rPr b="1" lang="en-US" sz="3600">
                <a:solidFill>
                  <a:schemeClr val="lt1"/>
                </a:solidFill>
              </a:rPr>
              <a:t>Finding half a worm!</a:t>
            </a:r>
            <a:endParaRPr b="1" sz="3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1000"/>
                                        <p:tgtEl>
                                          <p:spTgt spid="7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6" name="Shape 706"/>
        <p:cNvGrpSpPr/>
        <p:nvPr/>
      </p:nvGrpSpPr>
      <p:grpSpPr>
        <a:xfrm>
          <a:off x="0" y="0"/>
          <a:ext cx="0" cy="0"/>
          <a:chOff x="0" y="0"/>
          <a:chExt cx="0" cy="0"/>
        </a:xfrm>
      </p:grpSpPr>
      <p:sp>
        <p:nvSpPr>
          <p:cNvPr id="707" name="Google Shape;707;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8" name="Google Shape;708;p27"/>
          <p:cNvSpPr/>
          <p:nvPr/>
        </p:nvSpPr>
        <p:spPr>
          <a:xfrm>
            <a:off x="0" y="761999"/>
            <a:ext cx="3289875" cy="5334001"/>
          </a:xfrm>
          <a:prstGeom prst="rect">
            <a:avLst/>
          </a:prstGeom>
          <a:solidFill>
            <a:srgbClr val="C8C8C8">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9" name="Google Shape;709;p27"/>
          <p:cNvSpPr/>
          <p:nvPr/>
        </p:nvSpPr>
        <p:spPr>
          <a:xfrm>
            <a:off x="3411870" y="761999"/>
            <a:ext cx="8790301" cy="3810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7"/>
          <p:cNvSpPr txBox="1"/>
          <p:nvPr>
            <p:ph type="ctrTitle"/>
          </p:nvPr>
        </p:nvSpPr>
        <p:spPr>
          <a:xfrm>
            <a:off x="3722622" y="1298448"/>
            <a:ext cx="7187529" cy="29518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800"/>
              <a:buFont typeface="Corbel"/>
              <a:buNone/>
            </a:pPr>
            <a:r>
              <a:rPr lang="en-US" sz="5800"/>
              <a:t>2025 PCPO Minimum Salary Recommendations</a:t>
            </a:r>
            <a:endParaRPr/>
          </a:p>
        </p:txBody>
      </p:sp>
      <p:sp>
        <p:nvSpPr>
          <p:cNvPr id="711" name="Google Shape;711;p27"/>
          <p:cNvSpPr txBox="1"/>
          <p:nvPr>
            <p:ph idx="1" type="subTitle"/>
          </p:nvPr>
        </p:nvSpPr>
        <p:spPr>
          <a:xfrm>
            <a:off x="3722622" y="5006151"/>
            <a:ext cx="7187529" cy="768116"/>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SzPct val="100000"/>
              <a:buNone/>
            </a:pPr>
            <a:r>
              <a:rPr lang="en-US" sz="2400"/>
              <a:t>Refer to the 2023-24 “PCPO Teacher Contract, Salary, and Benefits Recommendations” for more information</a:t>
            </a:r>
            <a:endParaRPr/>
          </a:p>
        </p:txBody>
      </p:sp>
      <p:sp>
        <p:nvSpPr>
          <p:cNvPr id="712" name="Google Shape;712;p27"/>
          <p:cNvSpPr/>
          <p:nvPr/>
        </p:nvSpPr>
        <p:spPr>
          <a:xfrm>
            <a:off x="3400889" y="4684418"/>
            <a:ext cx="8801282" cy="1411582"/>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7"/>
          <p:cNvSpPr txBox="1"/>
          <p:nvPr/>
        </p:nvSpPr>
        <p:spPr>
          <a:xfrm>
            <a:off x="3651525" y="4901075"/>
            <a:ext cx="8273700" cy="89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lt1"/>
                </a:solidFill>
                <a:latin typeface="Calibri"/>
                <a:ea typeface="Calibri"/>
                <a:cs typeface="Calibri"/>
                <a:sym typeface="Calibri"/>
              </a:rPr>
              <a:t>Link to Packet: </a:t>
            </a:r>
            <a:r>
              <a:rPr b="0" i="0" lang="en-US" sz="2300" u="sng" cap="none" strike="noStrike">
                <a:solidFill>
                  <a:srgbClr val="EFEFEF"/>
                </a:solidFill>
                <a:latin typeface="Calibri"/>
                <a:ea typeface="Calibri"/>
                <a:cs typeface="Calibri"/>
                <a:sym typeface="Calibri"/>
                <a:hlinkClick r:id="rId3">
                  <a:extLst>
                    <a:ext uri="{A12FA001-AC4F-418D-AE19-62706E023703}">
                      <ahyp:hlinkClr val="tx"/>
                    </a:ext>
                  </a:extLst>
                </a:hlinkClick>
              </a:rPr>
              <a:t>202</a:t>
            </a:r>
            <a:r>
              <a:rPr lang="en-US" sz="2300" u="sng">
                <a:solidFill>
                  <a:srgbClr val="EFEFEF"/>
                </a:solidFill>
                <a:latin typeface="Calibri"/>
                <a:ea typeface="Calibri"/>
                <a:cs typeface="Calibri"/>
                <a:sym typeface="Calibri"/>
                <a:hlinkClick r:id="rId4">
                  <a:extLst>
                    <a:ext uri="{A12FA001-AC4F-418D-AE19-62706E023703}">
                      <ahyp:hlinkClr val="tx"/>
                    </a:ext>
                  </a:extLst>
                </a:hlinkClick>
              </a:rPr>
              <a:t>5</a:t>
            </a:r>
            <a:r>
              <a:rPr b="0" i="0" lang="en-US" sz="2300" u="sng" cap="none" strike="noStrike">
                <a:solidFill>
                  <a:srgbClr val="EFEFEF"/>
                </a:solidFill>
                <a:latin typeface="Calibri"/>
                <a:ea typeface="Calibri"/>
                <a:cs typeface="Calibri"/>
                <a:sym typeface="Calibri"/>
                <a:hlinkClick r:id="rId5">
                  <a:extLst>
                    <a:ext uri="{A12FA001-AC4F-418D-AE19-62706E023703}">
                      <ahyp:hlinkClr val="tx"/>
                    </a:ext>
                  </a:extLst>
                </a:hlinkClick>
              </a:rPr>
              <a:t> PCPO Teacher Contract, Salary, and Benefits Recommendations</a:t>
            </a:r>
            <a:endParaRPr b="0" i="0" sz="1400" u="none" cap="none" strike="noStrike">
              <a:solidFill>
                <a:srgbClr val="EFEFEF"/>
              </a:solidFill>
              <a:latin typeface="Nunito"/>
              <a:ea typeface="Nunito"/>
              <a:cs typeface="Nunito"/>
              <a:sym typeface="Nuni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7" name="Shape 717"/>
        <p:cNvGrpSpPr/>
        <p:nvPr/>
      </p:nvGrpSpPr>
      <p:grpSpPr>
        <a:xfrm>
          <a:off x="0" y="0"/>
          <a:ext cx="0" cy="0"/>
          <a:chOff x="0" y="0"/>
          <a:chExt cx="0" cy="0"/>
        </a:xfrm>
      </p:grpSpPr>
      <p:sp>
        <p:nvSpPr>
          <p:cNvPr id="718" name="Google Shape;718;p29"/>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9"/>
          <p:cNvSpPr txBox="1"/>
          <p:nvPr>
            <p:ph type="title"/>
          </p:nvPr>
        </p:nvSpPr>
        <p:spPr>
          <a:xfrm>
            <a:off x="1430263" y="924000"/>
            <a:ext cx="3374700" cy="51207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62626"/>
              </a:buClr>
              <a:buSzPts val="2800"/>
              <a:buFont typeface="Corbel"/>
              <a:buNone/>
            </a:pPr>
            <a:r>
              <a:rPr lang="en-US" sz="2800">
                <a:solidFill>
                  <a:srgbClr val="262626"/>
                </a:solidFill>
              </a:rPr>
              <a:t>How to use PCPO’s Salary Recommendations</a:t>
            </a:r>
            <a:endParaRPr/>
          </a:p>
        </p:txBody>
      </p:sp>
      <p:sp>
        <p:nvSpPr>
          <p:cNvPr id="720" name="Google Shape;720;p29"/>
          <p:cNvSpPr txBox="1"/>
          <p:nvPr>
            <p:ph idx="1" type="body"/>
          </p:nvPr>
        </p:nvSpPr>
        <p:spPr>
          <a:xfrm>
            <a:off x="5289229" y="864108"/>
            <a:ext cx="591067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No two PCPO schools are alike!</a:t>
            </a:r>
            <a:endParaRPr/>
          </a:p>
          <a:p>
            <a:pPr indent="-182880" lvl="0" marL="182880" rtl="0" algn="l">
              <a:lnSpc>
                <a:spcPct val="90000"/>
              </a:lnSpc>
              <a:spcBef>
                <a:spcPts val="1200"/>
              </a:spcBef>
              <a:spcAft>
                <a:spcPts val="0"/>
              </a:spcAft>
              <a:buSzPts val="2000"/>
              <a:buChar char="●"/>
            </a:pPr>
            <a:r>
              <a:rPr lang="en-US"/>
              <a:t>Due to the wide variety of teacher contracted roles and responsibilities, PCPO issues a base rate of recommended salary.</a:t>
            </a:r>
            <a:endParaRPr/>
          </a:p>
          <a:p>
            <a:pPr indent="-182880" lvl="0" marL="182880" rtl="0" algn="l">
              <a:lnSpc>
                <a:spcPct val="90000"/>
              </a:lnSpc>
              <a:spcBef>
                <a:spcPts val="1200"/>
              </a:spcBef>
              <a:spcAft>
                <a:spcPts val="0"/>
              </a:spcAft>
              <a:buSzPts val="2000"/>
              <a:buChar char="●"/>
            </a:pPr>
            <a:r>
              <a:rPr lang="en-US"/>
              <a:t>Schools must adapt PCPO recommendations to fit their teacher’s contracted duties using the math equations contained in the salary packet or PCPO’s 2025 Minimum Salary Calculator tool.</a:t>
            </a:r>
            <a:endParaRPr/>
          </a:p>
          <a:p>
            <a:pPr indent="-182880" lvl="1" marL="685800" rtl="0" algn="l">
              <a:lnSpc>
                <a:spcPct val="90000"/>
              </a:lnSpc>
              <a:spcBef>
                <a:spcPts val="250"/>
              </a:spcBef>
              <a:spcAft>
                <a:spcPts val="0"/>
              </a:spcAft>
              <a:buSzPts val="1800"/>
              <a:buChar char="○"/>
            </a:pPr>
            <a:r>
              <a:rPr lang="en-US"/>
              <a:t>NOTE! The calculator tool </a:t>
            </a:r>
            <a:r>
              <a:rPr b="1" lang="en-US" u="sng"/>
              <a:t>must</a:t>
            </a:r>
            <a:r>
              <a:rPr lang="en-US"/>
              <a:t> be used in conjunction with the information contained in the salary packet.  Your teacher’s compensation package must be crafted to match the duties assigned in their individual contract.</a:t>
            </a:r>
            <a:endParaRPr/>
          </a:p>
        </p:txBody>
      </p:sp>
      <p:sp>
        <p:nvSpPr>
          <p:cNvPr id="721" name="Google Shape;721;p29"/>
          <p:cNvSpPr/>
          <p:nvPr/>
        </p:nvSpPr>
        <p:spPr>
          <a:xfrm>
            <a:off x="0" y="761999"/>
            <a:ext cx="128693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2" name="Google Shape;722;p29"/>
          <p:cNvCxnSpPr/>
          <p:nvPr/>
        </p:nvCxnSpPr>
        <p:spPr>
          <a:xfrm>
            <a:off x="4951129" y="2085681"/>
            <a:ext cx="0" cy="2686639"/>
          </a:xfrm>
          <a:prstGeom prst="straightConnector1">
            <a:avLst/>
          </a:prstGeom>
          <a:noFill/>
          <a:ln cap="flat" cmpd="sng" w="12700">
            <a:solidFill>
              <a:srgbClr val="7F7F7F"/>
            </a:solidFill>
            <a:prstDash val="solid"/>
            <a:round/>
            <a:headEnd len="sm" w="sm" type="none"/>
            <a:tailEnd len="sm" w="sm" type="none"/>
          </a:ln>
        </p:spPr>
      </p:cxnSp>
      <p:sp>
        <p:nvSpPr>
          <p:cNvPr id="723" name="Google Shape;723;p29"/>
          <p:cNvSpPr/>
          <p:nvPr/>
        </p:nvSpPr>
        <p:spPr>
          <a:xfrm>
            <a:off x="11683988" y="767825"/>
            <a:ext cx="508012" cy="5328173"/>
          </a:xfrm>
          <a:prstGeom prst="rect">
            <a:avLst/>
          </a:prstGeom>
          <a:solidFill>
            <a:srgbClr val="C8C8C8">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descr="Graphical user interface, text, application, chat or text message&#10;&#10;Description automatically generated" id="729" name="Google Shape;729;p36"/>
          <p:cNvPicPr preferRelativeResize="0"/>
          <p:nvPr/>
        </p:nvPicPr>
        <p:blipFill rotWithShape="1">
          <a:blip r:embed="rId3">
            <a:alphaModFix/>
          </a:blip>
          <a:srcRect b="0" l="0" r="0" t="0"/>
          <a:stretch/>
        </p:blipFill>
        <p:spPr>
          <a:xfrm>
            <a:off x="1567246" y="78861"/>
            <a:ext cx="9057503" cy="5094845"/>
          </a:xfrm>
          <a:prstGeom prst="rect">
            <a:avLst/>
          </a:prstGeom>
          <a:noFill/>
          <a:ln>
            <a:noFill/>
          </a:ln>
        </p:spPr>
      </p:pic>
      <p:sp>
        <p:nvSpPr>
          <p:cNvPr id="730" name="Google Shape;730;p36"/>
          <p:cNvSpPr/>
          <p:nvPr/>
        </p:nvSpPr>
        <p:spPr>
          <a:xfrm>
            <a:off x="-1" y="5362832"/>
            <a:ext cx="12192000" cy="1495168"/>
          </a:xfrm>
          <a:prstGeom prst="rect">
            <a:avLst/>
          </a:prstGeom>
          <a:solidFill>
            <a:schemeClr val="accent1"/>
          </a:solidFill>
          <a:ln cap="flat" cmpd="sng" w="25400">
            <a:solidFill>
              <a:srgbClr val="0848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1" name="Google Shape;731;p36"/>
          <p:cNvSpPr txBox="1"/>
          <p:nvPr/>
        </p:nvSpPr>
        <p:spPr>
          <a:xfrm>
            <a:off x="164550" y="5740963"/>
            <a:ext cx="118629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Verdana"/>
                <a:ea typeface="Verdana"/>
                <a:cs typeface="Verdana"/>
                <a:sym typeface="Verdana"/>
              </a:rPr>
              <a:t>The role of the co-op teacher is hard to compare.  They often have more administrative duties than a conventional teacher, and more classroom duties than a director with paid support staff. This makes direct salary comparison a challenge!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Verdana"/>
                <a:ea typeface="Verdana"/>
                <a:cs typeface="Verdana"/>
                <a:sym typeface="Verdana"/>
              </a:rPr>
              <a:t>Your school must take your teacher’s unique role into consideration when determining compensation packages.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5" name="Shape 735"/>
        <p:cNvGrpSpPr/>
        <p:nvPr/>
      </p:nvGrpSpPr>
      <p:grpSpPr>
        <a:xfrm>
          <a:off x="0" y="0"/>
          <a:ext cx="0" cy="0"/>
          <a:chOff x="0" y="0"/>
          <a:chExt cx="0" cy="0"/>
        </a:xfrm>
      </p:grpSpPr>
      <p:sp>
        <p:nvSpPr>
          <p:cNvPr id="736" name="Google Shape;736;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7" name="Google Shape;737;p28"/>
          <p:cNvSpPr/>
          <p:nvPr/>
        </p:nvSpPr>
        <p:spPr>
          <a:xfrm>
            <a:off x="7850120" y="757325"/>
            <a:ext cx="4341880" cy="53293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8" name="Google Shape;738;p28"/>
          <p:cNvSpPr txBox="1"/>
          <p:nvPr>
            <p:ph type="title"/>
          </p:nvPr>
        </p:nvSpPr>
        <p:spPr>
          <a:xfrm>
            <a:off x="8161390" y="1079770"/>
            <a:ext cx="3654857" cy="152724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b="1" lang="en-US" sz="3200">
                <a:solidFill>
                  <a:schemeClr val="lt1"/>
                </a:solidFill>
              </a:rPr>
              <a:t>202</a:t>
            </a:r>
            <a:r>
              <a:rPr lang="en-US" sz="3200">
                <a:solidFill>
                  <a:schemeClr val="lt1"/>
                </a:solidFill>
              </a:rPr>
              <a:t>5</a:t>
            </a:r>
            <a:br>
              <a:rPr b="1" lang="en-US" sz="3200">
                <a:solidFill>
                  <a:schemeClr val="lt1"/>
                </a:solidFill>
              </a:rPr>
            </a:br>
            <a:r>
              <a:rPr b="1" lang="en-US" sz="3200">
                <a:solidFill>
                  <a:schemeClr val="lt1"/>
                </a:solidFill>
              </a:rPr>
              <a:t>Minimum Salary Recommendations</a:t>
            </a:r>
            <a:endParaRPr>
              <a:solidFill>
                <a:schemeClr val="lt1"/>
              </a:solidFill>
            </a:endParaRPr>
          </a:p>
        </p:txBody>
      </p:sp>
      <p:sp>
        <p:nvSpPr>
          <p:cNvPr id="739" name="Google Shape;739;p28"/>
          <p:cNvSpPr/>
          <p:nvPr/>
        </p:nvSpPr>
        <p:spPr>
          <a:xfrm>
            <a:off x="0" y="758952"/>
            <a:ext cx="384048" cy="5330952"/>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40" name="Google Shape;740;p28"/>
          <p:cNvGraphicFramePr/>
          <p:nvPr/>
        </p:nvGraphicFramePr>
        <p:xfrm>
          <a:off x="864515" y="1172564"/>
          <a:ext cx="3000000" cy="3000000"/>
        </p:xfrm>
        <a:graphic>
          <a:graphicData uri="http://schemas.openxmlformats.org/drawingml/2006/table">
            <a:tbl>
              <a:tblPr>
                <a:solidFill>
                  <a:srgbClr val="F2F2F2">
                    <a:alpha val="28627"/>
                  </a:srgbClr>
                </a:solidFill>
                <a:tableStyleId>{EE072025-2802-4D48-BD69-26B2F09CC7CF}</a:tableStyleId>
              </a:tblPr>
              <a:tblGrid>
                <a:gridCol w="1229450"/>
                <a:gridCol w="5271525"/>
              </a:tblGrid>
              <a:tr h="6461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a:ea typeface="Arial"/>
                          <a:cs typeface="Arial"/>
                          <a:sym typeface="Arial"/>
                        </a:rPr>
                        <a:t>MERIT LEVEL</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F3F3F"/>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lt1"/>
                          </a:solidFill>
                        </a:rPr>
                        <a:t>Annual Minimum Salary for </a:t>
                      </a:r>
                      <a:r>
                        <a:rPr b="1" i="1" lang="en-US" sz="1500" u="none" cap="none" strike="noStrike">
                          <a:solidFill>
                            <a:schemeClr val="lt1"/>
                          </a:solidFill>
                        </a:rPr>
                        <a:t>One</a:t>
                      </a:r>
                      <a:r>
                        <a:rPr b="1" lang="en-US" sz="1500" u="none" cap="none" strike="noStrike">
                          <a:solidFill>
                            <a:schemeClr val="lt1"/>
                          </a:solidFill>
                        </a:rPr>
                        <a:t> 2.5 hr Session / Week *</a:t>
                      </a:r>
                      <a:endParaRPr sz="1400" u="none" cap="none" strike="noStrike"/>
                    </a:p>
                  </a:txBody>
                  <a:tcPr marT="91450" marB="91450" marR="142850" marL="118875" anchor="ctr">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I</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8627"/>
                      </a:srgbClr>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$3,</a:t>
                      </a:r>
                      <a:r>
                        <a:rPr lang="en-US" sz="1200">
                          <a:latin typeface="Times New Roman"/>
                          <a:ea typeface="Times New Roman"/>
                          <a:cs typeface="Times New Roman"/>
                          <a:sym typeface="Times New Roman"/>
                        </a:rPr>
                        <a:t>851</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II</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$4,28</a:t>
                      </a:r>
                      <a:r>
                        <a:rPr lang="en-US" sz="1200">
                          <a:latin typeface="Times New Roman"/>
                          <a:ea typeface="Times New Roman"/>
                          <a:cs typeface="Times New Roman"/>
                          <a:sym typeface="Times New Roman"/>
                        </a:rPr>
                        <a:t>8</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III</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8627"/>
                      </a:srgbClr>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a:t>
                      </a:r>
                      <a:r>
                        <a:rPr lang="en-US" sz="1200">
                          <a:latin typeface="Times New Roman"/>
                          <a:ea typeface="Times New Roman"/>
                          <a:cs typeface="Times New Roman"/>
                          <a:sym typeface="Times New Roman"/>
                        </a:rPr>
                        <a:t>5,095</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IV</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$5,</a:t>
                      </a:r>
                      <a:r>
                        <a:rPr lang="en-US" sz="1200">
                          <a:latin typeface="Times New Roman"/>
                          <a:ea typeface="Times New Roman"/>
                          <a:cs typeface="Times New Roman"/>
                          <a:sym typeface="Times New Roman"/>
                        </a:rPr>
                        <a:t>857</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V</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8627"/>
                      </a:srgbClr>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$6,</a:t>
                      </a:r>
                      <a:r>
                        <a:rPr lang="en-US" sz="1200">
                          <a:latin typeface="Times New Roman"/>
                          <a:ea typeface="Times New Roman"/>
                          <a:cs typeface="Times New Roman"/>
                          <a:sym typeface="Times New Roman"/>
                        </a:rPr>
                        <a:t>737</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VI</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$7,</a:t>
                      </a:r>
                      <a:r>
                        <a:rPr lang="en-US" sz="1200">
                          <a:latin typeface="Times New Roman"/>
                          <a:ea typeface="Times New Roman"/>
                          <a:cs typeface="Times New Roman"/>
                          <a:sym typeface="Times New Roman"/>
                        </a:rPr>
                        <a:t>746</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VII</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8627"/>
                      </a:srgbClr>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$8,</a:t>
                      </a:r>
                      <a:r>
                        <a:rPr lang="en-US" sz="1200">
                          <a:latin typeface="Times New Roman"/>
                          <a:ea typeface="Times New Roman"/>
                          <a:cs typeface="Times New Roman"/>
                          <a:sym typeface="Times New Roman"/>
                        </a:rPr>
                        <a:t>910</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8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VIII</a:t>
                      </a:r>
                      <a:endParaRPr sz="1400" u="none" cap="none" strike="noStrike"/>
                    </a:p>
                  </a:txBody>
                  <a:tcPr marT="91450" marB="91450" marR="142850" marL="1188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47625" rtl="0" algn="ct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a:t>
                      </a:r>
                      <a:r>
                        <a:rPr lang="en-US" sz="1200">
                          <a:latin typeface="Times New Roman"/>
                          <a:ea typeface="Times New Roman"/>
                          <a:cs typeface="Times New Roman"/>
                          <a:sym typeface="Times New Roman"/>
                        </a:rPr>
                        <a:t>10,247</a:t>
                      </a:r>
                      <a:endParaRPr sz="1200" u="none" cap="none" strike="noStrike">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01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50" marB="91450" marR="142850" marL="118875" anchor="ctr">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8627"/>
                      </a:srgbClr>
                    </a:solidFill>
                  </a:tcPr>
                </a:tc>
                <a:tc>
                  <a:txBody>
                    <a:bodyPr/>
                    <a:lstStyle/>
                    <a:p>
                      <a:pPr indent="0" lvl="0" marL="0" marR="0" rtl="0" algn="l">
                        <a:lnSpc>
                          <a:spcPct val="8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Reflects </a:t>
                      </a:r>
                      <a:r>
                        <a:rPr lang="en-US">
                          <a:solidFill>
                            <a:schemeClr val="dk1"/>
                          </a:solidFill>
                        </a:rPr>
                        <a:t>3.3</a:t>
                      </a:r>
                      <a:r>
                        <a:rPr lang="en-US" sz="1400" u="none" cap="none" strike="noStrike">
                          <a:solidFill>
                            <a:schemeClr val="dk1"/>
                          </a:solidFill>
                          <a:latin typeface="Arial"/>
                          <a:ea typeface="Arial"/>
                          <a:cs typeface="Arial"/>
                          <a:sym typeface="Arial"/>
                        </a:rPr>
                        <a:t>% cost of living increase from last year.</a:t>
                      </a:r>
                      <a:endParaRPr sz="1400" u="none" cap="none" strike="noStrike"/>
                    </a:p>
                  </a:txBody>
                  <a:tcPr marT="91450" marB="91450" marR="142850" marL="118875" anchor="ctr">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8627"/>
                      </a:srgbClr>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sp>
        <p:nvSpPr>
          <p:cNvPr id="745" name="Google Shape;745;p30"/>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0"/>
          <p:cNvSpPr txBox="1"/>
          <p:nvPr>
            <p:ph type="title"/>
          </p:nvPr>
        </p:nvSpPr>
        <p:spPr>
          <a:xfrm>
            <a:off x="1539116" y="864108"/>
            <a:ext cx="3073914" cy="512063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62626"/>
              </a:buClr>
              <a:buSzPts val="2800"/>
              <a:buFont typeface="Corbel"/>
              <a:buNone/>
            </a:pPr>
            <a:r>
              <a:rPr lang="en-US" sz="2800">
                <a:solidFill>
                  <a:srgbClr val="262626"/>
                </a:solidFill>
              </a:rPr>
              <a:t>Salary Calculations</a:t>
            </a:r>
            <a:endParaRPr/>
          </a:p>
        </p:txBody>
      </p:sp>
      <p:sp>
        <p:nvSpPr>
          <p:cNvPr id="747" name="Google Shape;747;p30"/>
          <p:cNvSpPr txBox="1"/>
          <p:nvPr>
            <p:ph idx="1" type="body"/>
          </p:nvPr>
        </p:nvSpPr>
        <p:spPr>
          <a:xfrm>
            <a:off x="5289229" y="864108"/>
            <a:ext cx="5910677"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US" sz="2400"/>
              <a:t>Salary recommendations are based on the assumption that a PCPO teacher typically spends an equal amount of time engaged in school related activities outside of class as they do teaching each session. </a:t>
            </a:r>
            <a:endParaRPr/>
          </a:p>
          <a:p>
            <a:pPr indent="0" lvl="0" marL="0" rtl="0" algn="l">
              <a:lnSpc>
                <a:spcPct val="90000"/>
              </a:lnSpc>
              <a:spcBef>
                <a:spcPts val="1200"/>
              </a:spcBef>
              <a:spcAft>
                <a:spcPts val="0"/>
              </a:spcAft>
              <a:buSzPts val="2400"/>
              <a:buNone/>
            </a:pPr>
            <a:r>
              <a:rPr lang="en-US" sz="2400"/>
              <a:t>These duties can include:</a:t>
            </a:r>
            <a:endParaRPr/>
          </a:p>
          <a:p>
            <a:pPr indent="-182880" lvl="0" marL="182880" rtl="0" algn="l">
              <a:lnSpc>
                <a:spcPct val="90000"/>
              </a:lnSpc>
              <a:spcBef>
                <a:spcPts val="1200"/>
              </a:spcBef>
              <a:spcAft>
                <a:spcPts val="0"/>
              </a:spcAft>
              <a:buSzPts val="2000"/>
              <a:buChar char="●"/>
            </a:pPr>
            <a:r>
              <a:rPr lang="en-US"/>
              <a:t>Curriculum Development</a:t>
            </a:r>
            <a:endParaRPr/>
          </a:p>
          <a:p>
            <a:pPr indent="-182880" lvl="0" marL="182880" rtl="0" algn="l">
              <a:lnSpc>
                <a:spcPct val="90000"/>
              </a:lnSpc>
              <a:spcBef>
                <a:spcPts val="1200"/>
              </a:spcBef>
              <a:spcAft>
                <a:spcPts val="0"/>
              </a:spcAft>
              <a:buSzPts val="2000"/>
              <a:buChar char="●"/>
            </a:pPr>
            <a:r>
              <a:rPr lang="en-US"/>
              <a:t>Planning</a:t>
            </a:r>
            <a:endParaRPr/>
          </a:p>
          <a:p>
            <a:pPr indent="-182880" lvl="0" marL="182880" rtl="0" algn="l">
              <a:lnSpc>
                <a:spcPct val="90000"/>
              </a:lnSpc>
              <a:spcBef>
                <a:spcPts val="1200"/>
              </a:spcBef>
              <a:spcAft>
                <a:spcPts val="0"/>
              </a:spcAft>
              <a:buSzPts val="2000"/>
              <a:buChar char="●"/>
            </a:pPr>
            <a:r>
              <a:rPr lang="en-US"/>
              <a:t>School Events</a:t>
            </a:r>
            <a:endParaRPr/>
          </a:p>
          <a:p>
            <a:pPr indent="-182880" lvl="0" marL="182880" rtl="0" algn="l">
              <a:lnSpc>
                <a:spcPct val="90000"/>
              </a:lnSpc>
              <a:spcBef>
                <a:spcPts val="1200"/>
              </a:spcBef>
              <a:spcAft>
                <a:spcPts val="0"/>
              </a:spcAft>
              <a:buSzPts val="2000"/>
              <a:buChar char="●"/>
            </a:pPr>
            <a:r>
              <a:rPr lang="en-US"/>
              <a:t>Parent communication/Office Hours</a:t>
            </a:r>
            <a:endParaRPr/>
          </a:p>
          <a:p>
            <a:pPr indent="-182880" lvl="0" marL="182880" rtl="0" algn="l">
              <a:lnSpc>
                <a:spcPct val="90000"/>
              </a:lnSpc>
              <a:spcBef>
                <a:spcPts val="1200"/>
              </a:spcBef>
              <a:spcAft>
                <a:spcPts val="1600"/>
              </a:spcAft>
              <a:buSzPts val="2000"/>
              <a:buChar char="●"/>
            </a:pPr>
            <a:r>
              <a:rPr lang="en-US"/>
              <a:t>Board and parent meetings</a:t>
            </a:r>
            <a:endParaRPr/>
          </a:p>
        </p:txBody>
      </p:sp>
      <p:sp>
        <p:nvSpPr>
          <p:cNvPr id="748" name="Google Shape;748;p30"/>
          <p:cNvSpPr/>
          <p:nvPr/>
        </p:nvSpPr>
        <p:spPr>
          <a:xfrm>
            <a:off x="0" y="761999"/>
            <a:ext cx="1287000" cy="5334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9" name="Google Shape;749;p30"/>
          <p:cNvCxnSpPr/>
          <p:nvPr/>
        </p:nvCxnSpPr>
        <p:spPr>
          <a:xfrm>
            <a:off x="4951129" y="2085681"/>
            <a:ext cx="0" cy="2686639"/>
          </a:xfrm>
          <a:prstGeom prst="straightConnector1">
            <a:avLst/>
          </a:prstGeom>
          <a:noFill/>
          <a:ln cap="flat" cmpd="sng" w="12700">
            <a:solidFill>
              <a:srgbClr val="7F7F7F"/>
            </a:solidFill>
            <a:prstDash val="solid"/>
            <a:round/>
            <a:headEnd len="sm" w="sm" type="none"/>
            <a:tailEnd len="sm" w="sm" type="none"/>
          </a:ln>
        </p:spPr>
      </p:cxnSp>
      <p:sp>
        <p:nvSpPr>
          <p:cNvPr id="750" name="Google Shape;750;p30"/>
          <p:cNvSpPr/>
          <p:nvPr/>
        </p:nvSpPr>
        <p:spPr>
          <a:xfrm>
            <a:off x="11683988" y="767825"/>
            <a:ext cx="508012" cy="5328173"/>
          </a:xfrm>
          <a:prstGeom prst="rect">
            <a:avLst/>
          </a:prstGeom>
          <a:solidFill>
            <a:srgbClr val="C8C8C8">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4" name="Shape 754"/>
        <p:cNvGrpSpPr/>
        <p:nvPr/>
      </p:nvGrpSpPr>
      <p:grpSpPr>
        <a:xfrm>
          <a:off x="0" y="0"/>
          <a:ext cx="0" cy="0"/>
          <a:chOff x="0" y="0"/>
          <a:chExt cx="0" cy="0"/>
        </a:xfrm>
      </p:grpSpPr>
      <p:sp>
        <p:nvSpPr>
          <p:cNvPr id="755" name="Google Shape;755;p31"/>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1"/>
          <p:cNvSpPr txBox="1"/>
          <p:nvPr>
            <p:ph type="title"/>
          </p:nvPr>
        </p:nvSpPr>
        <p:spPr>
          <a:xfrm>
            <a:off x="1539116" y="864108"/>
            <a:ext cx="3073914" cy="512063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62626"/>
              </a:buClr>
              <a:buSzPts val="2800"/>
              <a:buFont typeface="Corbel"/>
              <a:buNone/>
            </a:pPr>
            <a:r>
              <a:rPr lang="en-US" sz="2800">
                <a:solidFill>
                  <a:srgbClr val="262626"/>
                </a:solidFill>
              </a:rPr>
              <a:t>Step Increases</a:t>
            </a:r>
            <a:endParaRPr/>
          </a:p>
        </p:txBody>
      </p:sp>
      <p:sp>
        <p:nvSpPr>
          <p:cNvPr id="757" name="Google Shape;757;p31"/>
          <p:cNvSpPr txBox="1"/>
          <p:nvPr>
            <p:ph idx="1" type="body"/>
          </p:nvPr>
        </p:nvSpPr>
        <p:spPr>
          <a:xfrm>
            <a:off x="5289229" y="864108"/>
            <a:ext cx="591067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Recommended minimums listed reflect the increase in cost of living </a:t>
            </a:r>
            <a:r>
              <a:rPr b="1" i="1" lang="en-US" u="sng"/>
              <a:t>only</a:t>
            </a:r>
            <a:endParaRPr/>
          </a:p>
          <a:p>
            <a:pPr indent="-182880" lvl="0" marL="182880" rtl="0" algn="l">
              <a:lnSpc>
                <a:spcPct val="90000"/>
              </a:lnSpc>
              <a:spcBef>
                <a:spcPts val="1200"/>
              </a:spcBef>
              <a:spcAft>
                <a:spcPts val="0"/>
              </a:spcAft>
              <a:buSzPts val="2000"/>
              <a:buChar char="●"/>
            </a:pPr>
            <a:r>
              <a:rPr lang="en-US"/>
              <a:t>They do not address step increase</a:t>
            </a:r>
            <a:endParaRPr/>
          </a:p>
          <a:p>
            <a:pPr indent="-182880" lvl="0" marL="182880" rtl="0" algn="l">
              <a:lnSpc>
                <a:spcPct val="90000"/>
              </a:lnSpc>
              <a:spcBef>
                <a:spcPts val="1200"/>
              </a:spcBef>
              <a:spcAft>
                <a:spcPts val="0"/>
              </a:spcAft>
              <a:buSzPts val="2000"/>
              <a:buChar char="●"/>
            </a:pPr>
            <a:r>
              <a:rPr lang="en-US"/>
              <a:t>PCPO recommends an annual step increase of at least 2%</a:t>
            </a:r>
            <a:endParaRPr/>
          </a:p>
          <a:p>
            <a:pPr indent="-182880" lvl="0" marL="182880" rtl="0" algn="l">
              <a:lnSpc>
                <a:spcPct val="90000"/>
              </a:lnSpc>
              <a:spcBef>
                <a:spcPts val="1200"/>
              </a:spcBef>
              <a:spcAft>
                <a:spcPts val="0"/>
              </a:spcAft>
              <a:buSzPts val="2000"/>
              <a:buChar char="●"/>
            </a:pPr>
            <a:r>
              <a:rPr lang="en-US"/>
              <a:t>Example: </a:t>
            </a:r>
            <a:r>
              <a:rPr i="1" lang="en-US"/>
              <a:t>PCPO would recommend the salary of a teacher who has been at Merit Level III for several years be above the Level III minimum.  Annual “step increases” would gradually move the teacher’s salary toward the Merit Level IV compensation.</a:t>
            </a:r>
            <a:endParaRPr/>
          </a:p>
          <a:p>
            <a:pPr indent="-182880" lvl="0" marL="182880" rtl="0" algn="l">
              <a:lnSpc>
                <a:spcPct val="90000"/>
              </a:lnSpc>
              <a:spcBef>
                <a:spcPts val="1200"/>
              </a:spcBef>
              <a:spcAft>
                <a:spcPts val="0"/>
              </a:spcAft>
              <a:buSzPts val="2000"/>
              <a:buChar char="●"/>
            </a:pPr>
            <a:r>
              <a:rPr b="1" lang="en-US"/>
              <a:t>A small increase each year is much easier to budget for than a 15% increase in one year!</a:t>
            </a:r>
            <a:endParaRPr/>
          </a:p>
          <a:p>
            <a:pPr indent="0" lvl="0" marL="0" rtl="0" algn="l">
              <a:lnSpc>
                <a:spcPct val="90000"/>
              </a:lnSpc>
              <a:spcBef>
                <a:spcPts val="1200"/>
              </a:spcBef>
              <a:spcAft>
                <a:spcPts val="1600"/>
              </a:spcAft>
              <a:buSzPts val="2000"/>
              <a:buNone/>
            </a:pPr>
            <a:r>
              <a:t/>
            </a:r>
            <a:endParaRPr/>
          </a:p>
        </p:txBody>
      </p:sp>
      <p:sp>
        <p:nvSpPr>
          <p:cNvPr id="758" name="Google Shape;758;p31"/>
          <p:cNvSpPr/>
          <p:nvPr/>
        </p:nvSpPr>
        <p:spPr>
          <a:xfrm>
            <a:off x="0" y="761999"/>
            <a:ext cx="128693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9" name="Google Shape;759;p31"/>
          <p:cNvCxnSpPr/>
          <p:nvPr/>
        </p:nvCxnSpPr>
        <p:spPr>
          <a:xfrm>
            <a:off x="4951129" y="2085681"/>
            <a:ext cx="0" cy="2686639"/>
          </a:xfrm>
          <a:prstGeom prst="straightConnector1">
            <a:avLst/>
          </a:prstGeom>
          <a:noFill/>
          <a:ln cap="flat" cmpd="sng" w="12700">
            <a:solidFill>
              <a:srgbClr val="7F7F7F"/>
            </a:solidFill>
            <a:prstDash val="solid"/>
            <a:round/>
            <a:headEnd len="sm" w="sm" type="none"/>
            <a:tailEnd len="sm" w="sm" type="none"/>
          </a:ln>
        </p:spPr>
      </p:cxnSp>
      <p:sp>
        <p:nvSpPr>
          <p:cNvPr id="760" name="Google Shape;760;p31"/>
          <p:cNvSpPr/>
          <p:nvPr/>
        </p:nvSpPr>
        <p:spPr>
          <a:xfrm>
            <a:off x="11683988" y="767825"/>
            <a:ext cx="508012" cy="5328173"/>
          </a:xfrm>
          <a:prstGeom prst="rect">
            <a:avLst/>
          </a:prstGeom>
          <a:solidFill>
            <a:srgbClr val="C8C8C8">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1ce64246ffb_0_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1" name="Google Shape;321;g1ce64246ffb_0_10"/>
          <p:cNvSpPr/>
          <p:nvPr/>
        </p:nvSpPr>
        <p:spPr>
          <a:xfrm>
            <a:off x="3657600" y="415650"/>
            <a:ext cx="8334600" cy="602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1ce64246ffb_0_10"/>
          <p:cNvSpPr txBox="1"/>
          <p:nvPr>
            <p:ph type="title"/>
          </p:nvPr>
        </p:nvSpPr>
        <p:spPr>
          <a:xfrm>
            <a:off x="4097025" y="758950"/>
            <a:ext cx="8334600" cy="101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1CB"/>
              </a:buClr>
              <a:buSzPts val="4000"/>
              <a:buFont typeface="Corbel"/>
              <a:buNone/>
            </a:pPr>
            <a:r>
              <a:rPr lang="en-US" sz="4200">
                <a:solidFill>
                  <a:srgbClr val="EA9999"/>
                </a:solidFill>
                <a:latin typeface="Corbel"/>
                <a:ea typeface="Corbel"/>
                <a:cs typeface="Corbel"/>
                <a:sym typeface="Corbel"/>
              </a:rPr>
              <a:t>Teacher Education Workshop</a:t>
            </a:r>
            <a:endParaRPr sz="4200">
              <a:solidFill>
                <a:srgbClr val="EA9999"/>
              </a:solidFill>
              <a:latin typeface="Corbel"/>
              <a:ea typeface="Corbel"/>
              <a:cs typeface="Corbel"/>
              <a:sym typeface="Corbel"/>
            </a:endParaRPr>
          </a:p>
        </p:txBody>
      </p:sp>
      <p:sp>
        <p:nvSpPr>
          <p:cNvPr id="323" name="Google Shape;323;g1ce64246ffb_0_10"/>
          <p:cNvSpPr txBox="1"/>
          <p:nvPr/>
        </p:nvSpPr>
        <p:spPr>
          <a:xfrm>
            <a:off x="4097025" y="2106600"/>
            <a:ext cx="8037000" cy="475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rPr b="1" lang="en-US" sz="3200">
                <a:solidFill>
                  <a:schemeClr val="lt1"/>
                </a:solidFill>
                <a:highlight>
                  <a:srgbClr val="1A606E"/>
                </a:highlight>
                <a:latin typeface="Corbel"/>
                <a:ea typeface="Corbel"/>
                <a:cs typeface="Corbel"/>
                <a:sym typeface="Corbel"/>
              </a:rPr>
              <a:t>Brain-Based Behavior in the Classroom</a:t>
            </a:r>
            <a:endParaRPr b="1" i="0" sz="3200" u="none" cap="none" strike="noStrike">
              <a:solidFill>
                <a:schemeClr val="lt1"/>
              </a:solidFill>
              <a:highlight>
                <a:srgbClr val="1A606E"/>
              </a:highlight>
              <a:latin typeface="Corbel"/>
              <a:ea typeface="Corbel"/>
              <a:cs typeface="Corbel"/>
              <a:sym typeface="Corbel"/>
            </a:endParaRPr>
          </a:p>
          <a:p>
            <a:pPr indent="0" lvl="0" marL="0" marR="0" rtl="0" algn="l">
              <a:lnSpc>
                <a:spcPct val="115000"/>
              </a:lnSpc>
              <a:spcBef>
                <a:spcPts val="0"/>
              </a:spcBef>
              <a:spcAft>
                <a:spcPts val="0"/>
              </a:spcAft>
              <a:buClr>
                <a:srgbClr val="000000"/>
              </a:buClr>
              <a:buSzPts val="2900"/>
              <a:buFont typeface="Arial"/>
              <a:buNone/>
            </a:pPr>
            <a:r>
              <a:rPr i="1" lang="en-US" sz="2900">
                <a:solidFill>
                  <a:schemeClr val="lt1"/>
                </a:solidFill>
                <a:highlight>
                  <a:srgbClr val="1A606E"/>
                </a:highlight>
                <a:latin typeface="Corbel"/>
                <a:ea typeface="Corbel"/>
                <a:cs typeface="Corbel"/>
                <a:sym typeface="Corbel"/>
              </a:rPr>
              <a:t>Monday</a:t>
            </a:r>
            <a:r>
              <a:rPr b="0" i="1" lang="en-US" sz="2900" u="none" cap="none" strike="noStrike">
                <a:solidFill>
                  <a:schemeClr val="lt1"/>
                </a:solidFill>
                <a:highlight>
                  <a:srgbClr val="1A606E"/>
                </a:highlight>
                <a:latin typeface="Corbel"/>
                <a:ea typeface="Corbel"/>
                <a:cs typeface="Corbel"/>
                <a:sym typeface="Corbel"/>
              </a:rPr>
              <a:t>, </a:t>
            </a:r>
            <a:r>
              <a:rPr i="1" lang="en-US" sz="2900">
                <a:solidFill>
                  <a:schemeClr val="lt1"/>
                </a:solidFill>
                <a:highlight>
                  <a:srgbClr val="1A606E"/>
                </a:highlight>
                <a:latin typeface="Corbel"/>
                <a:ea typeface="Corbel"/>
                <a:cs typeface="Corbel"/>
                <a:sym typeface="Corbel"/>
              </a:rPr>
              <a:t>January 27th, 7:00pm</a:t>
            </a:r>
            <a:endParaRPr b="0" i="1" sz="2900" u="none" cap="none" strike="noStrike">
              <a:solidFill>
                <a:schemeClr val="lt1"/>
              </a:solidFill>
              <a:highlight>
                <a:srgbClr val="1A606E"/>
              </a:highlight>
              <a:latin typeface="Corbel"/>
              <a:ea typeface="Corbel"/>
              <a:cs typeface="Corbel"/>
              <a:sym typeface="Corbel"/>
            </a:endParaRPr>
          </a:p>
          <a:p>
            <a:pPr indent="0" lvl="0" marL="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lt1"/>
              </a:solidFill>
              <a:highlight>
                <a:srgbClr val="1A606E"/>
              </a:highlight>
              <a:latin typeface="Corbel"/>
              <a:ea typeface="Corbel"/>
              <a:cs typeface="Corbel"/>
              <a:sym typeface="Corbel"/>
            </a:endParaRPr>
          </a:p>
          <a:p>
            <a:pPr indent="0" lvl="0" marL="0" rtl="0" algn="l">
              <a:lnSpc>
                <a:spcPct val="115000"/>
              </a:lnSpc>
              <a:spcBef>
                <a:spcPts val="1200"/>
              </a:spcBef>
              <a:spcAft>
                <a:spcPts val="0"/>
              </a:spcAft>
              <a:buNone/>
            </a:pPr>
            <a:r>
              <a:rPr lang="en-US" sz="1950">
                <a:solidFill>
                  <a:schemeClr val="lt1"/>
                </a:solidFill>
                <a:latin typeface="Verdana"/>
                <a:ea typeface="Verdana"/>
                <a:cs typeface="Verdana"/>
                <a:sym typeface="Verdana"/>
              </a:rPr>
              <a:t>How does neuro-research help us understand why children struggle with behavior and emotional regulation. This workshop will focus on identifying contributing factors, forming behavior hypotheses, and selecting effective strategies for support.</a:t>
            </a:r>
            <a:endParaRPr b="1" sz="1900">
              <a:solidFill>
                <a:schemeClr val="lt1"/>
              </a:solidFill>
              <a:latin typeface="Verdana"/>
              <a:ea typeface="Verdana"/>
              <a:cs typeface="Verdana"/>
              <a:sym typeface="Verdana"/>
            </a:endParaRPr>
          </a:p>
          <a:p>
            <a:pPr indent="0" lvl="0" marL="0" marR="0" rtl="0" algn="l">
              <a:lnSpc>
                <a:spcPct val="115000"/>
              </a:lnSpc>
              <a:spcBef>
                <a:spcPts val="1200"/>
              </a:spcBef>
              <a:spcAft>
                <a:spcPts val="0"/>
              </a:spcAft>
              <a:buClr>
                <a:srgbClr val="000000"/>
              </a:buClr>
              <a:buSzPts val="3000"/>
              <a:buFont typeface="Arial"/>
              <a:buNone/>
            </a:pPr>
            <a:r>
              <a:t/>
            </a:r>
            <a:endParaRPr sz="3000">
              <a:solidFill>
                <a:schemeClr val="lt1"/>
              </a:solidFill>
              <a:highlight>
                <a:srgbClr val="1A606E"/>
              </a:highlight>
              <a:latin typeface="Corbel"/>
              <a:ea typeface="Corbel"/>
              <a:cs typeface="Corbel"/>
              <a:sym typeface="Corbel"/>
            </a:endParaRPr>
          </a:p>
          <a:p>
            <a:pPr indent="0" lvl="0" marL="1371600" marR="0" rtl="0" algn="l">
              <a:lnSpc>
                <a:spcPct val="115000"/>
              </a:lnSpc>
              <a:spcBef>
                <a:spcPts val="0"/>
              </a:spcBef>
              <a:spcAft>
                <a:spcPts val="0"/>
              </a:spcAft>
              <a:buClr>
                <a:srgbClr val="000000"/>
              </a:buClr>
              <a:buSzPts val="2175"/>
              <a:buFont typeface="Arial"/>
              <a:buNone/>
            </a:pPr>
            <a:r>
              <a:t/>
            </a:r>
            <a:endParaRPr b="1" i="0" sz="2175" u="none" cap="none" strike="noStrike">
              <a:solidFill>
                <a:schemeClr val="accent4"/>
              </a:solidFill>
              <a:latin typeface="Verdana"/>
              <a:ea typeface="Verdana"/>
              <a:cs typeface="Verdana"/>
              <a:sym typeface="Verdana"/>
            </a:endParaRPr>
          </a:p>
          <a:p>
            <a:pPr indent="0" lvl="0" marL="457200" marR="0" rtl="0" algn="l">
              <a:lnSpc>
                <a:spcPct val="115000"/>
              </a:lnSpc>
              <a:spcBef>
                <a:spcPts val="0"/>
              </a:spcBef>
              <a:spcAft>
                <a:spcPts val="0"/>
              </a:spcAft>
              <a:buClr>
                <a:srgbClr val="000000"/>
              </a:buClr>
              <a:buSzPts val="500"/>
              <a:buFont typeface="Arial"/>
              <a:buNone/>
            </a:pPr>
            <a:r>
              <a:t/>
            </a:r>
            <a:endParaRPr b="0" i="1" sz="500" u="none" cap="none" strike="noStrike">
              <a:solidFill>
                <a:srgbClr val="000000"/>
              </a:solidFill>
              <a:latin typeface="Verdana"/>
              <a:ea typeface="Verdana"/>
              <a:cs typeface="Verdana"/>
              <a:sym typeface="Verdana"/>
            </a:endParaRPr>
          </a:p>
        </p:txBody>
      </p:sp>
      <p:pic>
        <p:nvPicPr>
          <p:cNvPr id="324" name="Google Shape;324;g1ce64246ffb_0_10"/>
          <p:cNvPicPr preferRelativeResize="0"/>
          <p:nvPr/>
        </p:nvPicPr>
        <p:blipFill rotWithShape="1">
          <a:blip r:embed="rId3">
            <a:alphaModFix/>
          </a:blip>
          <a:srcRect b="0" l="0" r="0" t="0"/>
          <a:stretch/>
        </p:blipFill>
        <p:spPr>
          <a:xfrm>
            <a:off x="0" y="1478000"/>
            <a:ext cx="3440050" cy="34400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4" name="Shape 764"/>
        <p:cNvGrpSpPr/>
        <p:nvPr/>
      </p:nvGrpSpPr>
      <p:grpSpPr>
        <a:xfrm>
          <a:off x="0" y="0"/>
          <a:ext cx="0" cy="0"/>
          <a:chOff x="0" y="0"/>
          <a:chExt cx="0" cy="0"/>
        </a:xfrm>
      </p:grpSpPr>
      <p:sp>
        <p:nvSpPr>
          <p:cNvPr id="765" name="Google Shape;765;p3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6" name="Google Shape;766;p32"/>
          <p:cNvSpPr txBox="1"/>
          <p:nvPr>
            <p:ph type="title"/>
          </p:nvPr>
        </p:nvSpPr>
        <p:spPr>
          <a:xfrm>
            <a:off x="3869268" y="4704734"/>
            <a:ext cx="7616950" cy="13943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US" sz="4400">
                <a:solidFill>
                  <a:schemeClr val="accent1"/>
                </a:solidFill>
              </a:rPr>
              <a:t>PCPO</a:t>
            </a:r>
            <a:br>
              <a:rPr lang="en-US" sz="4400">
                <a:solidFill>
                  <a:schemeClr val="accent1"/>
                </a:solidFill>
              </a:rPr>
            </a:br>
            <a:r>
              <a:rPr lang="en-US" sz="4400">
                <a:solidFill>
                  <a:schemeClr val="accent1"/>
                </a:solidFill>
              </a:rPr>
              <a:t>Recommendation</a:t>
            </a:r>
            <a:endParaRPr/>
          </a:p>
        </p:txBody>
      </p:sp>
      <p:sp>
        <p:nvSpPr>
          <p:cNvPr id="767" name="Google Shape;767;p32"/>
          <p:cNvSpPr txBox="1"/>
          <p:nvPr>
            <p:ph idx="1" type="body"/>
          </p:nvPr>
        </p:nvSpPr>
        <p:spPr>
          <a:xfrm>
            <a:off x="3869268" y="758952"/>
            <a:ext cx="7616950" cy="36803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i="1" lang="en-US">
                <a:latin typeface="Verdana"/>
                <a:ea typeface="Verdana"/>
                <a:cs typeface="Verdana"/>
                <a:sym typeface="Verdana"/>
              </a:rPr>
              <a:t>If your teacher is paid significantly less than the recommended minimum, we encourage your school to consider an increase that would raise the compensation to at least the minimum</a:t>
            </a:r>
            <a:endParaRPr i="1"/>
          </a:p>
          <a:p>
            <a:pPr indent="-55876" lvl="0" marL="182880" rtl="0" algn="l">
              <a:lnSpc>
                <a:spcPct val="90000"/>
              </a:lnSpc>
              <a:spcBef>
                <a:spcPts val="1200"/>
              </a:spcBef>
              <a:spcAft>
                <a:spcPts val="1600"/>
              </a:spcAft>
              <a:buSzPts val="2000"/>
              <a:buNone/>
            </a:pPr>
            <a:r>
              <a:t/>
            </a:r>
            <a:endParaRPr/>
          </a:p>
        </p:txBody>
      </p:sp>
      <p:sp>
        <p:nvSpPr>
          <p:cNvPr id="768" name="Google Shape;768;p32"/>
          <p:cNvSpPr/>
          <p:nvPr/>
        </p:nvSpPr>
        <p:spPr>
          <a:xfrm>
            <a:off x="-1" y="758951"/>
            <a:ext cx="3708400" cy="3687687"/>
          </a:xfrm>
          <a:prstGeom prst="rect">
            <a:avLst/>
          </a:prstGeom>
          <a:solidFill>
            <a:srgbClr val="C8C8C8">
              <a:alpha val="4862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9" name="Google Shape;769;p32"/>
          <p:cNvSpPr/>
          <p:nvPr/>
        </p:nvSpPr>
        <p:spPr>
          <a:xfrm>
            <a:off x="11807952" y="758951"/>
            <a:ext cx="384048" cy="3687687"/>
          </a:xfrm>
          <a:prstGeom prst="rect">
            <a:avLst/>
          </a:prstGeom>
          <a:solidFill>
            <a:srgbClr val="C8C8C8">
              <a:alpha val="4862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0" name="Google Shape;770;p32"/>
          <p:cNvSpPr/>
          <p:nvPr/>
        </p:nvSpPr>
        <p:spPr>
          <a:xfrm>
            <a:off x="1" y="4572000"/>
            <a:ext cx="3708398" cy="151790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2"/>
          <p:cNvSpPr/>
          <p:nvPr/>
        </p:nvSpPr>
        <p:spPr>
          <a:xfrm>
            <a:off x="11807952" y="4572000"/>
            <a:ext cx="384048" cy="151790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pic>
        <p:nvPicPr>
          <p:cNvPr id="776" name="Google Shape;776;p33"/>
          <p:cNvPicPr preferRelativeResize="0"/>
          <p:nvPr/>
        </p:nvPicPr>
        <p:blipFill rotWithShape="1">
          <a:blip r:embed="rId3">
            <a:alphaModFix amt="20000"/>
          </a:blip>
          <a:srcRect b="0" l="0" r="0" t="0"/>
          <a:stretch/>
        </p:blipFill>
        <p:spPr>
          <a:xfrm>
            <a:off x="2" y="23950"/>
            <a:ext cx="12192000" cy="6810076"/>
          </a:xfrm>
          <a:prstGeom prst="rect">
            <a:avLst/>
          </a:prstGeom>
          <a:noFill/>
          <a:ln>
            <a:noFill/>
          </a:ln>
        </p:spPr>
      </p:pic>
      <p:sp>
        <p:nvSpPr>
          <p:cNvPr id="777" name="Google Shape;777;p33"/>
          <p:cNvSpPr txBox="1"/>
          <p:nvPr>
            <p:ph type="title"/>
          </p:nvPr>
        </p:nvSpPr>
        <p:spPr>
          <a:xfrm>
            <a:off x="460903" y="538050"/>
            <a:ext cx="2947482" cy="111930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97297"/>
              <a:buFont typeface="Corbel"/>
              <a:buNone/>
            </a:pPr>
            <a:r>
              <a:rPr b="1" lang="en-US">
                <a:solidFill>
                  <a:srgbClr val="603C0D"/>
                </a:solidFill>
              </a:rPr>
              <a:t>Teacher Appreciation</a:t>
            </a:r>
            <a:endParaRPr>
              <a:solidFill>
                <a:srgbClr val="603C0D"/>
              </a:solidFill>
            </a:endParaRPr>
          </a:p>
        </p:txBody>
      </p:sp>
      <p:sp>
        <p:nvSpPr>
          <p:cNvPr id="778" name="Google Shape;778;p33"/>
          <p:cNvSpPr/>
          <p:nvPr/>
        </p:nvSpPr>
        <p:spPr>
          <a:xfrm>
            <a:off x="6250779" y="2020824"/>
            <a:ext cx="5635097" cy="4408248"/>
          </a:xfrm>
          <a:prstGeom prst="rect">
            <a:avLst/>
          </a:prstGeom>
          <a:solidFill>
            <a:schemeClr val="accent1">
              <a:alpha val="69803"/>
            </a:schemeClr>
          </a:solidFill>
          <a:ln cap="flat" cmpd="sng" w="10775">
            <a:solidFill>
              <a:srgbClr val="2E87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9" name="Google Shape;779;p33"/>
          <p:cNvSpPr txBox="1"/>
          <p:nvPr>
            <p:ph idx="1" type="body"/>
          </p:nvPr>
        </p:nvSpPr>
        <p:spPr>
          <a:xfrm>
            <a:off x="6250780" y="2020824"/>
            <a:ext cx="5635097" cy="44082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a:solidFill>
                  <a:schemeClr val="lt1"/>
                </a:solidFill>
              </a:rPr>
              <a:t>There are endless ways to appreciate and support your teacher beyond contracted compensation!  Get creative!</a:t>
            </a:r>
            <a:endParaRPr/>
          </a:p>
          <a:p>
            <a:pPr indent="-182880" lvl="1" marL="685800" rtl="0" algn="l">
              <a:lnSpc>
                <a:spcPct val="90000"/>
              </a:lnSpc>
              <a:spcBef>
                <a:spcPts val="250"/>
              </a:spcBef>
              <a:spcAft>
                <a:spcPts val="0"/>
              </a:spcAft>
              <a:buClr>
                <a:schemeClr val="lt1"/>
              </a:buClr>
              <a:buSzPts val="1800"/>
              <a:buChar char="○"/>
            </a:pPr>
            <a:r>
              <a:rPr b="1" lang="en-US">
                <a:solidFill>
                  <a:schemeClr val="lt1"/>
                </a:solidFill>
              </a:rPr>
              <a:t>Meal Train during conferences, beginning/end of school</a:t>
            </a:r>
            <a:endParaRPr/>
          </a:p>
          <a:p>
            <a:pPr indent="-182880" lvl="1" marL="685800" rtl="0" algn="l">
              <a:lnSpc>
                <a:spcPct val="90000"/>
              </a:lnSpc>
              <a:spcBef>
                <a:spcPts val="500"/>
              </a:spcBef>
              <a:spcAft>
                <a:spcPts val="0"/>
              </a:spcAft>
              <a:buClr>
                <a:schemeClr val="lt1"/>
              </a:buClr>
              <a:buSzPts val="1800"/>
              <a:buChar char="○"/>
            </a:pPr>
            <a:r>
              <a:rPr b="1" lang="en-US">
                <a:solidFill>
                  <a:schemeClr val="lt1"/>
                </a:solidFill>
              </a:rPr>
              <a:t>Beach house!</a:t>
            </a:r>
            <a:endParaRPr/>
          </a:p>
          <a:p>
            <a:pPr indent="-182880" lvl="1" marL="685800" rtl="0" algn="l">
              <a:lnSpc>
                <a:spcPct val="90000"/>
              </a:lnSpc>
              <a:spcBef>
                <a:spcPts val="500"/>
              </a:spcBef>
              <a:spcAft>
                <a:spcPts val="0"/>
              </a:spcAft>
              <a:buClr>
                <a:schemeClr val="lt1"/>
              </a:buClr>
              <a:buSzPts val="1800"/>
              <a:buChar char="○"/>
            </a:pPr>
            <a:r>
              <a:rPr b="1" lang="en-US">
                <a:solidFill>
                  <a:schemeClr val="lt1"/>
                </a:solidFill>
              </a:rPr>
              <a:t>A pie a month!</a:t>
            </a:r>
            <a:endParaRPr b="1">
              <a:solidFill>
                <a:schemeClr val="lt1"/>
              </a:solidFill>
            </a:endParaRPr>
          </a:p>
          <a:p>
            <a:pPr indent="-182880" lvl="1" marL="685800" rtl="0" algn="l">
              <a:lnSpc>
                <a:spcPct val="90000"/>
              </a:lnSpc>
              <a:spcBef>
                <a:spcPts val="500"/>
              </a:spcBef>
              <a:spcAft>
                <a:spcPts val="0"/>
              </a:spcAft>
              <a:buClr>
                <a:schemeClr val="lt1"/>
              </a:buClr>
              <a:buSzPts val="1800"/>
              <a:buChar char="○"/>
            </a:pPr>
            <a:r>
              <a:rPr b="1" lang="en-US">
                <a:solidFill>
                  <a:schemeClr val="lt1"/>
                </a:solidFill>
              </a:rPr>
              <a:t>Morning Coffee Deliveries!</a:t>
            </a:r>
            <a:endParaRPr b="1">
              <a:solidFill>
                <a:schemeClr val="lt1"/>
              </a:solidFill>
            </a:endParaRPr>
          </a:p>
          <a:p>
            <a:pPr indent="-182880" lvl="1" marL="685800" rtl="0" algn="l">
              <a:lnSpc>
                <a:spcPct val="90000"/>
              </a:lnSpc>
              <a:spcBef>
                <a:spcPts val="500"/>
              </a:spcBef>
              <a:spcAft>
                <a:spcPts val="0"/>
              </a:spcAft>
              <a:buClr>
                <a:schemeClr val="lt1"/>
              </a:buClr>
              <a:buSzPts val="1800"/>
              <a:buChar char="○"/>
            </a:pPr>
            <a:r>
              <a:rPr b="1" lang="en-US">
                <a:solidFill>
                  <a:schemeClr val="lt1"/>
                </a:solidFill>
              </a:rPr>
              <a:t>Personal notes of gratitude</a:t>
            </a:r>
            <a:endParaRPr b="1">
              <a:solidFill>
                <a:schemeClr val="lt1"/>
              </a:solidFill>
            </a:endParaRPr>
          </a:p>
          <a:p>
            <a:pPr indent="-55876" lvl="0" marL="182880" rtl="0" algn="l">
              <a:lnSpc>
                <a:spcPct val="90000"/>
              </a:lnSpc>
              <a:spcBef>
                <a:spcPts val="1450"/>
              </a:spcBef>
              <a:spcAft>
                <a:spcPts val="0"/>
              </a:spcAft>
              <a:buSzPts val="2000"/>
              <a:buNone/>
            </a:pPr>
            <a:r>
              <a:t/>
            </a:r>
            <a:endParaRPr b="1">
              <a:solidFill>
                <a:schemeClr val="lt1"/>
              </a:solidFill>
            </a:endParaRPr>
          </a:p>
          <a:p>
            <a:pPr indent="0" lvl="0" marL="0" rtl="0" algn="l">
              <a:lnSpc>
                <a:spcPct val="90000"/>
              </a:lnSpc>
              <a:spcBef>
                <a:spcPts val="1200"/>
              </a:spcBef>
              <a:spcAft>
                <a:spcPts val="0"/>
              </a:spcAft>
              <a:buClr>
                <a:schemeClr val="lt1"/>
              </a:buClr>
              <a:buSzPts val="2000"/>
              <a:buNone/>
            </a:pPr>
            <a:r>
              <a:rPr b="1" lang="en-US">
                <a:solidFill>
                  <a:schemeClr val="lt1"/>
                </a:solidFill>
              </a:rPr>
              <a:t>Your school’s membership will have different talents and resources to share each year!  Have fun with it!</a:t>
            </a:r>
            <a:endParaRPr/>
          </a:p>
          <a:p>
            <a:pPr indent="-55876" lvl="0" marL="182880" rtl="0" algn="l">
              <a:lnSpc>
                <a:spcPct val="90000"/>
              </a:lnSpc>
              <a:spcBef>
                <a:spcPts val="1200"/>
              </a:spcBef>
              <a:spcAft>
                <a:spcPts val="1600"/>
              </a:spcAft>
              <a:buSzPts val="20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3" name="Shape 783"/>
        <p:cNvGrpSpPr/>
        <p:nvPr/>
      </p:nvGrpSpPr>
      <p:grpSpPr>
        <a:xfrm>
          <a:off x="0" y="0"/>
          <a:ext cx="0" cy="0"/>
          <a:chOff x="0" y="0"/>
          <a:chExt cx="0" cy="0"/>
        </a:xfrm>
      </p:grpSpPr>
      <p:sp>
        <p:nvSpPr>
          <p:cNvPr id="784" name="Google Shape;784;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5" name="Google Shape;785;p34"/>
          <p:cNvSpPr txBox="1"/>
          <p:nvPr>
            <p:ph type="title"/>
          </p:nvPr>
        </p:nvSpPr>
        <p:spPr>
          <a:xfrm>
            <a:off x="3869268" y="4704734"/>
            <a:ext cx="7616950" cy="13943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US" sz="4400">
                <a:solidFill>
                  <a:schemeClr val="accent1"/>
                </a:solidFill>
              </a:rPr>
              <a:t>Read your packet!</a:t>
            </a:r>
            <a:endParaRPr/>
          </a:p>
        </p:txBody>
      </p:sp>
      <p:sp>
        <p:nvSpPr>
          <p:cNvPr id="786" name="Google Shape;786;p34"/>
          <p:cNvSpPr txBox="1"/>
          <p:nvPr>
            <p:ph idx="1" type="body"/>
          </p:nvPr>
        </p:nvSpPr>
        <p:spPr>
          <a:xfrm>
            <a:off x="3869268" y="758952"/>
            <a:ext cx="7616950" cy="3680314"/>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sz="1700"/>
              <a:t>PCPO’s annual contract support packet contains more details than we could include in this presentation!</a:t>
            </a:r>
            <a:endParaRPr/>
          </a:p>
          <a:p>
            <a:pPr indent="-336550" lvl="1" marL="914400" rtl="0" algn="l">
              <a:lnSpc>
                <a:spcPct val="90000"/>
              </a:lnSpc>
              <a:spcBef>
                <a:spcPts val="0"/>
              </a:spcBef>
              <a:spcAft>
                <a:spcPts val="0"/>
              </a:spcAft>
              <a:buSzPts val="1700"/>
              <a:buChar char="○"/>
            </a:pPr>
            <a:r>
              <a:rPr lang="en-US" sz="1700"/>
              <a:t>Compliance with federal and state overtime laws</a:t>
            </a:r>
            <a:endParaRPr/>
          </a:p>
          <a:p>
            <a:pPr indent="-336550" lvl="1" marL="914400" rtl="0" algn="l">
              <a:lnSpc>
                <a:spcPct val="90000"/>
              </a:lnSpc>
              <a:spcBef>
                <a:spcPts val="0"/>
              </a:spcBef>
              <a:spcAft>
                <a:spcPts val="0"/>
              </a:spcAft>
              <a:buSzPts val="1700"/>
              <a:buChar char="○"/>
            </a:pPr>
            <a:r>
              <a:rPr lang="en-US" sz="1700"/>
              <a:t>Regional rules for sick time (both Washington and Oregon)</a:t>
            </a:r>
            <a:endParaRPr/>
          </a:p>
          <a:p>
            <a:pPr indent="-336550" lvl="1" marL="914400" rtl="0" algn="l">
              <a:lnSpc>
                <a:spcPct val="90000"/>
              </a:lnSpc>
              <a:spcBef>
                <a:spcPts val="0"/>
              </a:spcBef>
              <a:spcAft>
                <a:spcPts val="0"/>
              </a:spcAft>
              <a:buSzPts val="1700"/>
              <a:buChar char="○"/>
            </a:pPr>
            <a:r>
              <a:rPr lang="en-US" sz="1700"/>
              <a:t>OregonSaves program </a:t>
            </a:r>
            <a:endParaRPr/>
          </a:p>
          <a:p>
            <a:pPr indent="-336550" lvl="1" marL="914400" rtl="0" algn="l">
              <a:lnSpc>
                <a:spcPct val="90000"/>
              </a:lnSpc>
              <a:spcBef>
                <a:spcPts val="0"/>
              </a:spcBef>
              <a:spcAft>
                <a:spcPts val="0"/>
              </a:spcAft>
              <a:buSzPts val="1700"/>
              <a:buChar char="○"/>
            </a:pPr>
            <a:r>
              <a:rPr lang="en-US" sz="1700"/>
              <a:t>Merit Scale worksheet</a:t>
            </a:r>
            <a:endParaRPr/>
          </a:p>
          <a:p>
            <a:pPr indent="-74930" lvl="1" marL="685800" rtl="0" algn="l">
              <a:lnSpc>
                <a:spcPct val="90000"/>
              </a:lnSpc>
              <a:spcBef>
                <a:spcPts val="500"/>
              </a:spcBef>
              <a:spcAft>
                <a:spcPts val="0"/>
              </a:spcAft>
              <a:buSzPts val="1700"/>
              <a:buNone/>
            </a:pPr>
            <a:r>
              <a:t/>
            </a:r>
            <a:endParaRPr sz="1700"/>
          </a:p>
          <a:p>
            <a:pPr indent="-182880" lvl="0" marL="182880" rtl="0" algn="l">
              <a:lnSpc>
                <a:spcPct val="90000"/>
              </a:lnSpc>
              <a:spcBef>
                <a:spcPts val="1450"/>
              </a:spcBef>
              <a:spcAft>
                <a:spcPts val="0"/>
              </a:spcAft>
              <a:buSzPts val="1700"/>
              <a:buChar char="●"/>
            </a:pPr>
            <a:r>
              <a:rPr lang="en-US" sz="1700"/>
              <a:t>Contact us with your questions!</a:t>
            </a:r>
            <a:endParaRPr/>
          </a:p>
          <a:p>
            <a:pPr indent="0" lvl="0" marL="0" rtl="0" algn="l">
              <a:lnSpc>
                <a:spcPct val="90000"/>
              </a:lnSpc>
              <a:spcBef>
                <a:spcPts val="0"/>
              </a:spcBef>
              <a:spcAft>
                <a:spcPts val="0"/>
              </a:spcAft>
              <a:buNone/>
            </a:pPr>
            <a:r>
              <a:t/>
            </a:r>
            <a:endParaRPr/>
          </a:p>
          <a:p>
            <a:pPr indent="0" lvl="0" marL="914400" rtl="0" algn="l">
              <a:lnSpc>
                <a:spcPct val="90000"/>
              </a:lnSpc>
              <a:spcBef>
                <a:spcPts val="0"/>
              </a:spcBef>
              <a:spcAft>
                <a:spcPts val="0"/>
              </a:spcAft>
              <a:buSzPts val="1800"/>
              <a:buNone/>
            </a:pPr>
            <a:r>
              <a:t/>
            </a:r>
            <a:endParaRPr/>
          </a:p>
          <a:p>
            <a:pPr indent="0" lvl="0" marL="914400" rtl="0" algn="l">
              <a:lnSpc>
                <a:spcPct val="90000"/>
              </a:lnSpc>
              <a:spcBef>
                <a:spcPts val="500"/>
              </a:spcBef>
              <a:spcAft>
                <a:spcPts val="0"/>
              </a:spcAft>
              <a:buSzPts val="1800"/>
              <a:buNone/>
            </a:pPr>
            <a:r>
              <a:t/>
            </a:r>
            <a:endParaRPr/>
          </a:p>
        </p:txBody>
      </p:sp>
      <p:sp>
        <p:nvSpPr>
          <p:cNvPr id="787" name="Google Shape;787;p34"/>
          <p:cNvSpPr/>
          <p:nvPr/>
        </p:nvSpPr>
        <p:spPr>
          <a:xfrm>
            <a:off x="-1" y="758951"/>
            <a:ext cx="3708400" cy="3687687"/>
          </a:xfrm>
          <a:prstGeom prst="rect">
            <a:avLst/>
          </a:prstGeom>
          <a:solidFill>
            <a:srgbClr val="C8C8C8">
              <a:alpha val="4862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8" name="Google Shape;788;p34"/>
          <p:cNvSpPr/>
          <p:nvPr/>
        </p:nvSpPr>
        <p:spPr>
          <a:xfrm>
            <a:off x="11807952" y="758951"/>
            <a:ext cx="384048" cy="3687687"/>
          </a:xfrm>
          <a:prstGeom prst="rect">
            <a:avLst/>
          </a:prstGeom>
          <a:solidFill>
            <a:srgbClr val="C8C8C8">
              <a:alpha val="4862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9" name="Google Shape;789;p34"/>
          <p:cNvSpPr/>
          <p:nvPr/>
        </p:nvSpPr>
        <p:spPr>
          <a:xfrm>
            <a:off x="1" y="4572000"/>
            <a:ext cx="3708398" cy="151790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34"/>
          <p:cNvSpPr/>
          <p:nvPr/>
        </p:nvSpPr>
        <p:spPr>
          <a:xfrm>
            <a:off x="11807952" y="4572000"/>
            <a:ext cx="384048" cy="151790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4" name="Shape 794"/>
        <p:cNvGrpSpPr/>
        <p:nvPr/>
      </p:nvGrpSpPr>
      <p:grpSpPr>
        <a:xfrm>
          <a:off x="0" y="0"/>
          <a:ext cx="0" cy="0"/>
          <a:chOff x="0" y="0"/>
          <a:chExt cx="0" cy="0"/>
        </a:xfrm>
      </p:grpSpPr>
      <p:sp>
        <p:nvSpPr>
          <p:cNvPr id="795" name="Google Shape;795;p35"/>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35"/>
          <p:cNvSpPr/>
          <p:nvPr/>
        </p:nvSpPr>
        <p:spPr>
          <a:xfrm>
            <a:off x="9270263" y="761999"/>
            <a:ext cx="2925318" cy="5334001"/>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5"/>
          <p:cNvSpPr/>
          <p:nvPr/>
        </p:nvSpPr>
        <p:spPr>
          <a:xfrm>
            <a:off x="0"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Art colouring supplies" id="798" name="Google Shape;798;p35"/>
          <p:cNvPicPr preferRelativeResize="0"/>
          <p:nvPr/>
        </p:nvPicPr>
        <p:blipFill rotWithShape="1">
          <a:blip r:embed="rId3">
            <a:alphaModFix/>
          </a:blip>
          <a:srcRect b="11636" l="0" r="-1" t="4071"/>
          <a:stretch/>
        </p:blipFill>
        <p:spPr>
          <a:xfrm>
            <a:off x="20" y="-1"/>
            <a:ext cx="12188932" cy="6858000"/>
          </a:xfrm>
          <a:prstGeom prst="rect">
            <a:avLst/>
          </a:prstGeom>
          <a:noFill/>
          <a:ln>
            <a:noFill/>
          </a:ln>
        </p:spPr>
      </p:pic>
      <p:sp>
        <p:nvSpPr>
          <p:cNvPr id="799" name="Google Shape;799;p35"/>
          <p:cNvSpPr/>
          <p:nvPr/>
        </p:nvSpPr>
        <p:spPr>
          <a:xfrm>
            <a:off x="0" y="761999"/>
            <a:ext cx="9141619" cy="5334001"/>
          </a:xfrm>
          <a:prstGeom prst="rect">
            <a:avLst/>
          </a:prstGeom>
          <a:solidFill>
            <a:schemeClr val="accent1">
              <a:alpha val="9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5"/>
          <p:cNvSpPr txBox="1"/>
          <p:nvPr>
            <p:ph type="title"/>
          </p:nvPr>
        </p:nvSpPr>
        <p:spPr>
          <a:xfrm>
            <a:off x="1069848" y="1298448"/>
            <a:ext cx="7315200" cy="325526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lang="en-US" sz="3700">
                <a:solidFill>
                  <a:schemeClr val="lt1"/>
                </a:solidFill>
              </a:rPr>
              <a:t>A </a:t>
            </a:r>
            <a:r>
              <a:rPr b="1" lang="en-US" sz="3700">
                <a:solidFill>
                  <a:schemeClr val="lt1"/>
                </a:solidFill>
              </a:rPr>
              <a:t>good </a:t>
            </a:r>
            <a:r>
              <a:rPr lang="en-US" sz="3700">
                <a:solidFill>
                  <a:schemeClr val="lt1"/>
                </a:solidFill>
              </a:rPr>
              <a:t>contract is going to be an incredible asset for your school for years to come.  The time spent crafting a </a:t>
            </a:r>
            <a:r>
              <a:rPr b="1" lang="en-US" sz="3700">
                <a:solidFill>
                  <a:schemeClr val="lt1"/>
                </a:solidFill>
              </a:rPr>
              <a:t>good</a:t>
            </a:r>
            <a:r>
              <a:rPr lang="en-US" sz="3700">
                <a:solidFill>
                  <a:schemeClr val="lt1"/>
                </a:solidFill>
              </a:rPr>
              <a:t> contract is going to be </a:t>
            </a:r>
            <a:r>
              <a:rPr b="1" lang="en-US" sz="3700" u="sng">
                <a:solidFill>
                  <a:schemeClr val="lt1"/>
                </a:solidFill>
              </a:rPr>
              <a:t>so</a:t>
            </a:r>
            <a:r>
              <a:rPr lang="en-US" sz="3700">
                <a:solidFill>
                  <a:schemeClr val="lt1"/>
                </a:solidFill>
              </a:rPr>
              <a:t> worth it!</a:t>
            </a:r>
            <a:br>
              <a:rPr lang="en-US" sz="3700"/>
            </a:br>
            <a:endParaRPr sz="3700"/>
          </a:p>
        </p:txBody>
      </p:sp>
      <p:sp>
        <p:nvSpPr>
          <p:cNvPr id="801" name="Google Shape;801;p35"/>
          <p:cNvSpPr/>
          <p:nvPr/>
        </p:nvSpPr>
        <p:spPr>
          <a:xfrm>
            <a:off x="9270263" y="761999"/>
            <a:ext cx="2925318" cy="5334001"/>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00"/>
                                        </p:tgtEl>
                                        <p:attrNameLst>
                                          <p:attrName>style.visibility</p:attrName>
                                        </p:attrNameLst>
                                      </p:cBhvr>
                                      <p:to>
                                        <p:strVal val="visible"/>
                                      </p:to>
                                    </p:set>
                                    <p:animEffect filter="fade" transition="in">
                                      <p:cBhvr>
                                        <p:cTn dur="400"/>
                                        <p:tgtEl>
                                          <p:spTgt spid="8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g1ce64246ffb_0_18"/>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1ce64246ffb_0_18"/>
          <p:cNvSpPr/>
          <p:nvPr/>
        </p:nvSpPr>
        <p:spPr>
          <a:xfrm>
            <a:off x="11683988" y="767825"/>
            <a:ext cx="507900" cy="5328300"/>
          </a:xfrm>
          <a:prstGeom prst="rect">
            <a:avLst/>
          </a:prstGeom>
          <a:solidFill>
            <a:srgbClr val="C8C8C8">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1" name="Google Shape;331;g1ce64246ffb_0_18"/>
          <p:cNvSpPr txBox="1"/>
          <p:nvPr/>
        </p:nvSpPr>
        <p:spPr>
          <a:xfrm>
            <a:off x="693300" y="2286000"/>
            <a:ext cx="307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332" name="Google Shape;332;g1ce64246ffb_0_18"/>
          <p:cNvSpPr txBox="1"/>
          <p:nvPr/>
        </p:nvSpPr>
        <p:spPr>
          <a:xfrm>
            <a:off x="310050" y="4399850"/>
            <a:ext cx="2942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pic>
        <p:nvPicPr>
          <p:cNvPr id="333" name="Google Shape;333;g1ce64246ffb_0_18"/>
          <p:cNvPicPr preferRelativeResize="0"/>
          <p:nvPr/>
        </p:nvPicPr>
        <p:blipFill rotWithShape="1">
          <a:blip r:embed="rId3">
            <a:alphaModFix/>
          </a:blip>
          <a:srcRect b="0" l="0" r="0" t="0"/>
          <a:stretch/>
        </p:blipFill>
        <p:spPr>
          <a:xfrm>
            <a:off x="0" y="1521300"/>
            <a:ext cx="3440050" cy="3440050"/>
          </a:xfrm>
          <a:prstGeom prst="rect">
            <a:avLst/>
          </a:prstGeom>
          <a:noFill/>
          <a:ln>
            <a:noFill/>
          </a:ln>
        </p:spPr>
      </p:pic>
      <p:sp>
        <p:nvSpPr>
          <p:cNvPr id="334" name="Google Shape;334;g1ce64246ffb_0_18"/>
          <p:cNvSpPr/>
          <p:nvPr/>
        </p:nvSpPr>
        <p:spPr>
          <a:xfrm>
            <a:off x="3668650" y="418563"/>
            <a:ext cx="8525700" cy="602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1ce64246ffb_0_18"/>
          <p:cNvSpPr txBox="1"/>
          <p:nvPr>
            <p:ph idx="1" type="body"/>
          </p:nvPr>
        </p:nvSpPr>
        <p:spPr>
          <a:xfrm>
            <a:off x="4087600" y="639250"/>
            <a:ext cx="7823700" cy="5328300"/>
          </a:xfrm>
          <a:prstGeom prst="rect">
            <a:avLst/>
          </a:prstGeom>
          <a:noFill/>
          <a:ln>
            <a:noFill/>
          </a:ln>
        </p:spPr>
        <p:txBody>
          <a:bodyPr anchorCtr="0" anchor="ctr" bIns="45700" lIns="91425" spcFirstLastPara="1" rIns="91425" wrap="square" tIns="45700">
            <a:normAutofit fontScale="47500" lnSpcReduction="20000"/>
          </a:bodyPr>
          <a:lstStyle/>
          <a:p>
            <a:pPr indent="0" lvl="0" marL="0" rtl="0" algn="l">
              <a:lnSpc>
                <a:spcPct val="90000"/>
              </a:lnSpc>
              <a:spcBef>
                <a:spcPts val="1450"/>
              </a:spcBef>
              <a:spcAft>
                <a:spcPts val="0"/>
              </a:spcAft>
              <a:buClr>
                <a:schemeClr val="dk1"/>
              </a:buClr>
              <a:buSzPts val="523"/>
              <a:buFont typeface="Arial"/>
              <a:buNone/>
            </a:pPr>
            <a:r>
              <a:rPr b="1" lang="en-US" sz="7424">
                <a:solidFill>
                  <a:srgbClr val="EA9999"/>
                </a:solidFill>
                <a:highlight>
                  <a:srgbClr val="096273"/>
                </a:highlight>
                <a:latin typeface="Corbel"/>
                <a:ea typeface="Corbel"/>
                <a:cs typeface="Corbel"/>
                <a:sym typeface="Corbel"/>
              </a:rPr>
              <a:t>Teacher Education Registration</a:t>
            </a:r>
            <a:endParaRPr b="1" sz="7424">
              <a:solidFill>
                <a:srgbClr val="EA9999"/>
              </a:solidFill>
              <a:highlight>
                <a:srgbClr val="096273"/>
              </a:highlight>
              <a:latin typeface="Corbel"/>
              <a:ea typeface="Corbel"/>
              <a:cs typeface="Corbel"/>
              <a:sym typeface="Corbel"/>
            </a:endParaRPr>
          </a:p>
          <a:p>
            <a:pPr indent="0" lvl="0" marL="0" rtl="0" algn="l">
              <a:lnSpc>
                <a:spcPct val="90000"/>
              </a:lnSpc>
              <a:spcBef>
                <a:spcPts val="1450"/>
              </a:spcBef>
              <a:spcAft>
                <a:spcPts val="0"/>
              </a:spcAft>
              <a:buClr>
                <a:schemeClr val="dk1"/>
              </a:buClr>
              <a:buSzPct val="26190"/>
              <a:buFont typeface="Arial"/>
              <a:buNone/>
            </a:pPr>
            <a:r>
              <a:t/>
            </a:r>
            <a:endParaRPr b="1" sz="4200">
              <a:solidFill>
                <a:srgbClr val="EA9999"/>
              </a:solidFill>
              <a:highlight>
                <a:srgbClr val="096273"/>
              </a:highlight>
              <a:latin typeface="Corbel"/>
              <a:ea typeface="Corbel"/>
              <a:cs typeface="Corbel"/>
              <a:sym typeface="Corbel"/>
            </a:endParaRPr>
          </a:p>
          <a:p>
            <a:pPr indent="0" lvl="0" marL="0" rtl="0" algn="l">
              <a:lnSpc>
                <a:spcPct val="90000"/>
              </a:lnSpc>
              <a:spcBef>
                <a:spcPts val="1450"/>
              </a:spcBef>
              <a:spcAft>
                <a:spcPts val="0"/>
              </a:spcAft>
              <a:buClr>
                <a:schemeClr val="dk1"/>
              </a:buClr>
              <a:buSzPts val="523"/>
              <a:buFont typeface="Arial"/>
              <a:buNone/>
            </a:pPr>
            <a:r>
              <a:rPr lang="en-US" sz="5050">
                <a:solidFill>
                  <a:schemeClr val="lt1"/>
                </a:solidFill>
                <a:highlight>
                  <a:srgbClr val="096273"/>
                </a:highlight>
                <a:latin typeface="Corbel"/>
                <a:ea typeface="Corbel"/>
                <a:cs typeface="Corbel"/>
                <a:sym typeface="Corbel"/>
              </a:rPr>
              <a:t>If your school has </a:t>
            </a:r>
            <a:r>
              <a:rPr i="1" lang="en-US" sz="5050">
                <a:solidFill>
                  <a:schemeClr val="lt1"/>
                </a:solidFill>
                <a:highlight>
                  <a:srgbClr val="096273"/>
                </a:highlight>
                <a:latin typeface="Corbel"/>
                <a:ea typeface="Corbel"/>
                <a:cs typeface="Corbel"/>
                <a:sym typeface="Corbel"/>
              </a:rPr>
              <a:t>not purchased</a:t>
            </a:r>
            <a:r>
              <a:rPr lang="en-US" sz="5050">
                <a:solidFill>
                  <a:schemeClr val="lt1"/>
                </a:solidFill>
                <a:highlight>
                  <a:srgbClr val="096273"/>
                </a:highlight>
                <a:latin typeface="Corbel"/>
                <a:ea typeface="Corbel"/>
                <a:cs typeface="Corbel"/>
                <a:sym typeface="Corbel"/>
              </a:rPr>
              <a:t> an education package, your teachers can sign up for the workshop as a single event for $25.</a:t>
            </a:r>
            <a:endParaRPr sz="5050">
              <a:solidFill>
                <a:schemeClr val="lt1"/>
              </a:solidFill>
              <a:highlight>
                <a:srgbClr val="096273"/>
              </a:highlight>
              <a:latin typeface="Corbel"/>
              <a:ea typeface="Corbel"/>
              <a:cs typeface="Corbel"/>
              <a:sym typeface="Corbel"/>
            </a:endParaRPr>
          </a:p>
          <a:p>
            <a:pPr indent="0" lvl="0" marL="0" rtl="0" algn="l">
              <a:lnSpc>
                <a:spcPct val="90000"/>
              </a:lnSpc>
              <a:spcBef>
                <a:spcPts val="1450"/>
              </a:spcBef>
              <a:spcAft>
                <a:spcPts val="0"/>
              </a:spcAft>
              <a:buClr>
                <a:schemeClr val="dk1"/>
              </a:buClr>
              <a:buSzPts val="523"/>
              <a:buFont typeface="Arial"/>
              <a:buNone/>
            </a:pPr>
            <a:r>
              <a:t/>
            </a:r>
            <a:endParaRPr sz="5050">
              <a:solidFill>
                <a:schemeClr val="lt1"/>
              </a:solidFill>
              <a:highlight>
                <a:srgbClr val="096273"/>
              </a:highlight>
              <a:latin typeface="Corbel"/>
              <a:ea typeface="Corbel"/>
              <a:cs typeface="Corbel"/>
              <a:sym typeface="Corbel"/>
            </a:endParaRPr>
          </a:p>
          <a:p>
            <a:pPr indent="0" lvl="0" marL="0" rtl="0" algn="l">
              <a:lnSpc>
                <a:spcPct val="90000"/>
              </a:lnSpc>
              <a:spcBef>
                <a:spcPts val="1450"/>
              </a:spcBef>
              <a:spcAft>
                <a:spcPts val="0"/>
              </a:spcAft>
              <a:buClr>
                <a:schemeClr val="dk1"/>
              </a:buClr>
              <a:buSzPts val="523"/>
              <a:buFont typeface="Arial"/>
              <a:buNone/>
            </a:pPr>
            <a:r>
              <a:rPr b="1" lang="en-US" sz="5892" u="sng">
                <a:solidFill>
                  <a:srgbClr val="EA9999"/>
                </a:solidFill>
                <a:highlight>
                  <a:srgbClr val="096273"/>
                </a:highlight>
                <a:latin typeface="Corbel"/>
                <a:ea typeface="Corbel"/>
                <a:cs typeface="Corbel"/>
                <a:sym typeface="Corbel"/>
                <a:hlinkClick r:id="rId4">
                  <a:extLst>
                    <a:ext uri="{A12FA001-AC4F-418D-AE19-62706E023703}">
                      <ahyp:hlinkClr val="tx"/>
                    </a:ext>
                  </a:extLst>
                </a:hlinkClick>
              </a:rPr>
              <a:t>Register Here</a:t>
            </a:r>
            <a:endParaRPr b="1" sz="5892">
              <a:solidFill>
                <a:srgbClr val="EA9999"/>
              </a:solidFill>
              <a:highlight>
                <a:srgbClr val="096273"/>
              </a:highlight>
              <a:latin typeface="Corbel"/>
              <a:ea typeface="Corbel"/>
              <a:cs typeface="Corbel"/>
              <a:sym typeface="Corbel"/>
            </a:endParaRPr>
          </a:p>
          <a:p>
            <a:pPr indent="0" lvl="0" marL="0" rtl="0" algn="l">
              <a:lnSpc>
                <a:spcPct val="90000"/>
              </a:lnSpc>
              <a:spcBef>
                <a:spcPts val="1450"/>
              </a:spcBef>
              <a:spcAft>
                <a:spcPts val="0"/>
              </a:spcAft>
              <a:buClr>
                <a:schemeClr val="dk1"/>
              </a:buClr>
              <a:buSzPts val="523"/>
              <a:buFont typeface="Arial"/>
              <a:buNone/>
            </a:pPr>
            <a:r>
              <a:rPr lang="en-US" sz="5050">
                <a:solidFill>
                  <a:srgbClr val="EA9999"/>
                </a:solidFill>
                <a:highlight>
                  <a:srgbClr val="096273"/>
                </a:highlight>
                <a:latin typeface="Corbel"/>
                <a:ea typeface="Corbel"/>
                <a:cs typeface="Corbel"/>
                <a:sym typeface="Corbel"/>
              </a:rPr>
              <a:t>					</a:t>
            </a:r>
            <a:endParaRPr sz="5050">
              <a:solidFill>
                <a:srgbClr val="EA9999"/>
              </a:solidFill>
              <a:highlight>
                <a:srgbClr val="096273"/>
              </a:highlight>
              <a:latin typeface="Corbel"/>
              <a:ea typeface="Corbel"/>
              <a:cs typeface="Corbel"/>
              <a:sym typeface="Corbel"/>
            </a:endParaRPr>
          </a:p>
          <a:p>
            <a:pPr indent="0" lvl="0" marL="0" rtl="0" algn="l">
              <a:lnSpc>
                <a:spcPct val="90000"/>
              </a:lnSpc>
              <a:spcBef>
                <a:spcPts val="1450"/>
              </a:spcBef>
              <a:spcAft>
                <a:spcPts val="0"/>
              </a:spcAft>
              <a:buClr>
                <a:schemeClr val="dk1"/>
              </a:buClr>
              <a:buSzPts val="523"/>
              <a:buFont typeface="Arial"/>
              <a:buNone/>
            </a:pPr>
            <a:r>
              <a:t/>
            </a:r>
            <a:endParaRPr sz="5050">
              <a:solidFill>
                <a:srgbClr val="EA9999"/>
              </a:solidFill>
              <a:highlight>
                <a:srgbClr val="096273"/>
              </a:highlight>
              <a:latin typeface="Corbel"/>
              <a:ea typeface="Corbel"/>
              <a:cs typeface="Corbel"/>
              <a:sym typeface="Corbel"/>
            </a:endParaRPr>
          </a:p>
          <a:p>
            <a:pPr indent="0" lvl="0" marL="0" rtl="0" algn="l">
              <a:lnSpc>
                <a:spcPct val="115000"/>
              </a:lnSpc>
              <a:spcBef>
                <a:spcPts val="0"/>
              </a:spcBef>
              <a:spcAft>
                <a:spcPts val="0"/>
              </a:spcAft>
              <a:buNone/>
            </a:pPr>
            <a:r>
              <a:rPr lang="en-US" sz="5050">
                <a:solidFill>
                  <a:schemeClr val="lt1"/>
                </a:solidFill>
                <a:highlight>
                  <a:schemeClr val="accent1"/>
                </a:highlight>
                <a:latin typeface="Corbel"/>
                <a:ea typeface="Corbel"/>
                <a:cs typeface="Corbel"/>
                <a:sym typeface="Corbel"/>
              </a:rPr>
              <a:t>If your school has purchased an education package, your teachers will </a:t>
            </a:r>
            <a:r>
              <a:rPr lang="en-US" sz="5050">
                <a:solidFill>
                  <a:schemeClr val="lt1"/>
                </a:solidFill>
                <a:highlight>
                  <a:schemeClr val="accent1"/>
                </a:highlight>
                <a:latin typeface="Corbel"/>
                <a:ea typeface="Corbel"/>
                <a:cs typeface="Corbel"/>
                <a:sym typeface="Corbel"/>
              </a:rPr>
              <a:t>receive</a:t>
            </a:r>
            <a:r>
              <a:rPr lang="en-US" sz="5050">
                <a:solidFill>
                  <a:schemeClr val="lt1"/>
                </a:solidFill>
                <a:highlight>
                  <a:schemeClr val="accent1"/>
                </a:highlight>
                <a:latin typeface="Corbel"/>
                <a:ea typeface="Corbel"/>
                <a:cs typeface="Corbel"/>
                <a:sym typeface="Corbel"/>
              </a:rPr>
              <a:t> an email about registering for the workshop.</a:t>
            </a:r>
            <a:endParaRPr sz="5050">
              <a:solidFill>
                <a:schemeClr val="lt1"/>
              </a:solidFill>
              <a:highlight>
                <a:schemeClr val="accent1"/>
              </a:highlight>
              <a:latin typeface="Corbel"/>
              <a:ea typeface="Corbel"/>
              <a:cs typeface="Corbel"/>
              <a:sym typeface="Corbel"/>
            </a:endParaRPr>
          </a:p>
          <a:p>
            <a:pPr indent="0" lvl="0" marL="457200" rtl="0" algn="l">
              <a:lnSpc>
                <a:spcPct val="115000"/>
              </a:lnSpc>
              <a:spcBef>
                <a:spcPts val="1000"/>
              </a:spcBef>
              <a:spcAft>
                <a:spcPts val="1000"/>
              </a:spcAft>
              <a:buSzPct val="78260"/>
              <a:buNone/>
            </a:pPr>
            <a:r>
              <a:t/>
            </a:r>
            <a:endParaRPr sz="2300">
              <a:solidFill>
                <a:schemeClr val="lt1"/>
              </a:solidFill>
              <a:highlight>
                <a:schemeClr val="accent1"/>
              </a:highlight>
            </a:endParaRPr>
          </a:p>
        </p:txBody>
      </p:sp>
      <p:sp>
        <p:nvSpPr>
          <p:cNvPr id="336" name="Google Shape;336;g1ce64246ffb_0_18"/>
          <p:cNvSpPr/>
          <p:nvPr/>
        </p:nvSpPr>
        <p:spPr>
          <a:xfrm>
            <a:off x="13525375" y="4231075"/>
            <a:ext cx="5928300" cy="588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1A606E"/>
              </a:highlight>
              <a:latin typeface="Arial"/>
              <a:ea typeface="Arial"/>
              <a:cs typeface="Arial"/>
              <a:sym typeface="Arial"/>
            </a:endParaRPr>
          </a:p>
        </p:txBody>
      </p:sp>
      <p:sp>
        <p:nvSpPr>
          <p:cNvPr id="337" name="Google Shape;337;g1ce64246ffb_0_18"/>
          <p:cNvSpPr txBox="1"/>
          <p:nvPr/>
        </p:nvSpPr>
        <p:spPr>
          <a:xfrm>
            <a:off x="13716000" y="2131525"/>
            <a:ext cx="4235700" cy="420300"/>
          </a:xfrm>
          <a:prstGeom prst="rect">
            <a:avLst/>
          </a:prstGeom>
          <a:noFill/>
          <a:ln>
            <a:noFill/>
          </a:ln>
        </p:spPr>
        <p:txBody>
          <a:bodyPr anchorCtr="0" anchor="ctr" bIns="91425" lIns="91425" spcFirstLastPara="1" rIns="91425" wrap="square" tIns="91425">
            <a:spAutoFit/>
          </a:bodyPr>
          <a:lstStyle/>
          <a:p>
            <a:pPr indent="0" lvl="0" marL="0" rtl="0" algn="l">
              <a:lnSpc>
                <a:spcPct val="90000"/>
              </a:lnSpc>
              <a:spcBef>
                <a:spcPts val="1450"/>
              </a:spcBef>
              <a:spcAft>
                <a:spcPts val="0"/>
              </a:spcAft>
              <a:buClr>
                <a:schemeClr val="dk1"/>
              </a:buClr>
              <a:buSzPts val="1100"/>
              <a:buFont typeface="Arial"/>
              <a:buNone/>
            </a:pPr>
            <a:r>
              <a:t/>
            </a:r>
            <a:endParaRPr sz="1700">
              <a:solidFill>
                <a:schemeClr val="dk2"/>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c65787b52b_2_31"/>
          <p:cNvSpPr txBox="1"/>
          <p:nvPr>
            <p:ph type="title"/>
          </p:nvPr>
        </p:nvSpPr>
        <p:spPr>
          <a:xfrm>
            <a:off x="234275" y="583425"/>
            <a:ext cx="6468600" cy="1209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Accident Insurance Update</a:t>
            </a:r>
            <a:endParaRPr/>
          </a:p>
        </p:txBody>
      </p:sp>
      <p:grpSp>
        <p:nvGrpSpPr>
          <p:cNvPr id="344" name="Google Shape;344;g1c65787b52b_2_31"/>
          <p:cNvGrpSpPr/>
          <p:nvPr/>
        </p:nvGrpSpPr>
        <p:grpSpPr>
          <a:xfrm>
            <a:off x="287374" y="1794144"/>
            <a:ext cx="6362399" cy="4627663"/>
            <a:chOff x="0" y="818"/>
            <a:chExt cx="6362399" cy="4627663"/>
          </a:xfrm>
        </p:grpSpPr>
        <p:sp>
          <p:nvSpPr>
            <p:cNvPr id="345" name="Google Shape;345;g1c65787b52b_2_31"/>
            <p:cNvSpPr/>
            <p:nvPr/>
          </p:nvSpPr>
          <p:spPr>
            <a:xfrm>
              <a:off x="0" y="3484719"/>
              <a:ext cx="6362399" cy="1143762"/>
            </a:xfrm>
            <a:prstGeom prst="rect">
              <a:avLst/>
            </a:prstGeom>
            <a:solidFill>
              <a:srgbClr val="09627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1c65787b52b_2_31"/>
            <p:cNvSpPr txBox="1"/>
            <p:nvPr/>
          </p:nvSpPr>
          <p:spPr>
            <a:xfrm>
              <a:off x="0" y="3484719"/>
              <a:ext cx="6362399" cy="1143762"/>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Failure to update insurance materials </a:t>
              </a:r>
              <a:r>
                <a:rPr lang="en-US" sz="1900">
                  <a:solidFill>
                    <a:schemeClr val="lt1"/>
                  </a:solidFill>
                </a:rPr>
                <a:t>can</a:t>
              </a:r>
              <a:r>
                <a:rPr b="0" i="0" lang="en-US" sz="1900" u="none" cap="none" strike="noStrike">
                  <a:solidFill>
                    <a:schemeClr val="lt1"/>
                  </a:solidFill>
                  <a:latin typeface="Arial"/>
                  <a:ea typeface="Arial"/>
                  <a:cs typeface="Arial"/>
                  <a:sym typeface="Arial"/>
                </a:rPr>
                <a:t> lead to delay and complications with the insurance claim process.</a:t>
              </a:r>
              <a:endParaRPr b="0" i="0" sz="1400" u="none" cap="none" strike="noStrike">
                <a:solidFill>
                  <a:srgbClr val="000000"/>
                </a:solidFill>
                <a:latin typeface="Arial"/>
                <a:ea typeface="Arial"/>
                <a:cs typeface="Arial"/>
                <a:sym typeface="Arial"/>
              </a:endParaRPr>
            </a:p>
          </p:txBody>
        </p:sp>
        <p:sp>
          <p:nvSpPr>
            <p:cNvPr id="347" name="Google Shape;347;g1c65787b52b_2_31"/>
            <p:cNvSpPr/>
            <p:nvPr/>
          </p:nvSpPr>
          <p:spPr>
            <a:xfrm rot="10800000">
              <a:off x="0" y="1742768"/>
              <a:ext cx="6362399" cy="1759106"/>
            </a:xfrm>
            <a:prstGeom prst="upArrowCallout">
              <a:avLst>
                <a:gd fmla="val 25000" name="adj1"/>
                <a:gd fmla="val 25000" name="adj2"/>
                <a:gd fmla="val 25000" name="adj3"/>
                <a:gd fmla="val 64977" name="adj4"/>
              </a:avLst>
            </a:prstGeom>
            <a:solidFill>
              <a:srgbClr val="09627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1c65787b52b_2_31"/>
            <p:cNvSpPr txBox="1"/>
            <p:nvPr/>
          </p:nvSpPr>
          <p:spPr>
            <a:xfrm>
              <a:off x="0" y="1742768"/>
              <a:ext cx="6362399" cy="1143014"/>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It is essential that schools update their ‘Yellow Pockets” with these new materials and destroy old materials.</a:t>
              </a:r>
              <a:endParaRPr b="0" i="0" sz="1400" u="none" cap="none" strike="noStrike">
                <a:solidFill>
                  <a:srgbClr val="000000"/>
                </a:solidFill>
                <a:latin typeface="Arial"/>
                <a:ea typeface="Arial"/>
                <a:cs typeface="Arial"/>
                <a:sym typeface="Arial"/>
              </a:endParaRPr>
            </a:p>
          </p:txBody>
        </p:sp>
        <p:sp>
          <p:nvSpPr>
            <p:cNvPr id="349" name="Google Shape;349;g1c65787b52b_2_31"/>
            <p:cNvSpPr/>
            <p:nvPr/>
          </p:nvSpPr>
          <p:spPr>
            <a:xfrm rot="10800000">
              <a:off x="0" y="818"/>
              <a:ext cx="6362399" cy="1759106"/>
            </a:xfrm>
            <a:prstGeom prst="upArrowCallout">
              <a:avLst>
                <a:gd fmla="val 25000" name="adj1"/>
                <a:gd fmla="val 25000" name="adj2"/>
                <a:gd fmla="val 25000" name="adj3"/>
                <a:gd fmla="val 64977" name="adj4"/>
              </a:avLst>
            </a:prstGeom>
            <a:solidFill>
              <a:srgbClr val="09627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1c65787b52b_2_31"/>
            <p:cNvSpPr txBox="1"/>
            <p:nvPr/>
          </p:nvSpPr>
          <p:spPr>
            <a:xfrm>
              <a:off x="0" y="818"/>
              <a:ext cx="6362399" cy="1143014"/>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New accident policy </a:t>
              </a:r>
              <a:r>
                <a:rPr lang="en-US" sz="1900">
                  <a:solidFill>
                    <a:schemeClr val="lt1"/>
                  </a:solidFill>
                </a:rPr>
                <a:t>inserts were mailed </a:t>
              </a:r>
              <a:r>
                <a:rPr b="0" i="0" lang="en-US" sz="1900" u="none" cap="none" strike="noStrike">
                  <a:solidFill>
                    <a:schemeClr val="lt1"/>
                  </a:solidFill>
                  <a:latin typeface="Arial"/>
                  <a:ea typeface="Arial"/>
                  <a:cs typeface="Arial"/>
                  <a:sym typeface="Arial"/>
                </a:rPr>
                <a:t>to schools in November.</a:t>
              </a:r>
              <a:endParaRPr b="0" i="0" sz="1400" u="none" cap="none" strike="noStrike">
                <a:solidFill>
                  <a:srgbClr val="000000"/>
                </a:solidFill>
                <a:latin typeface="Arial"/>
                <a:ea typeface="Arial"/>
                <a:cs typeface="Arial"/>
                <a:sym typeface="Arial"/>
              </a:endParaRPr>
            </a:p>
          </p:txBody>
        </p:sp>
      </p:grpSp>
      <p:pic>
        <p:nvPicPr>
          <p:cNvPr id="351" name="Google Shape;351;g1c65787b52b_2_31"/>
          <p:cNvPicPr preferRelativeResize="0"/>
          <p:nvPr/>
        </p:nvPicPr>
        <p:blipFill>
          <a:blip r:embed="rId3">
            <a:alphaModFix/>
          </a:blip>
          <a:stretch>
            <a:fillRect/>
          </a:stretch>
        </p:blipFill>
        <p:spPr>
          <a:xfrm>
            <a:off x="6855275" y="85175"/>
            <a:ext cx="5184325" cy="626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aphicFrame>
        <p:nvGraphicFramePr>
          <p:cNvPr id="357" name="Google Shape;357;g1c65787b52b_2_38"/>
          <p:cNvGraphicFramePr/>
          <p:nvPr/>
        </p:nvGraphicFramePr>
        <p:xfrm>
          <a:off x="3490401" y="455729"/>
          <a:ext cx="3000000" cy="3000000"/>
        </p:xfrm>
        <a:graphic>
          <a:graphicData uri="http://schemas.openxmlformats.org/drawingml/2006/table">
            <a:tbl>
              <a:tblPr bandRow="1" firstRow="1">
                <a:noFill/>
                <a:tableStyleId>{EE072025-2802-4D48-BD69-26B2F09CC7CF}</a:tableStyleId>
              </a:tblPr>
              <a:tblGrid>
                <a:gridCol w="7962375"/>
              </a:tblGrid>
              <a:tr h="1059775">
                <a:tc>
                  <a:txBody>
                    <a:bodyPr/>
                    <a:lstStyle/>
                    <a:p>
                      <a:pPr indent="0" lvl="0" marL="0" marR="0" rtl="0" algn="l">
                        <a:lnSpc>
                          <a:spcPct val="70000"/>
                        </a:lnSpc>
                        <a:spcBef>
                          <a:spcPts val="0"/>
                        </a:spcBef>
                        <a:spcAft>
                          <a:spcPts val="0"/>
                        </a:spcAft>
                        <a:buClr>
                          <a:srgbClr val="000000"/>
                        </a:buClr>
                        <a:buSzPts val="1800"/>
                        <a:buFont typeface="Arial"/>
                        <a:buNone/>
                      </a:pPr>
                      <a:r>
                        <a:rPr b="1" lang="en-US" sz="2200" u="none" cap="none" strike="noStrike">
                          <a:solidFill>
                            <a:srgbClr val="FF0000"/>
                          </a:solidFill>
                          <a:latin typeface="Nunito"/>
                          <a:ea typeface="Nunito"/>
                          <a:cs typeface="Nunito"/>
                          <a:sym typeface="Nunito"/>
                        </a:rPr>
                        <a:t>The PCPO Insurance Director must be informed of an injury as soon as possible</a:t>
                      </a:r>
                      <a:r>
                        <a:rPr lang="en-US" sz="2200" u="none" cap="none" strike="noStrike">
                          <a:solidFill>
                            <a:schemeClr val="dk2"/>
                          </a:solidFill>
                          <a:latin typeface="Nunito"/>
                          <a:ea typeface="Nunito"/>
                          <a:cs typeface="Nunito"/>
                          <a:sym typeface="Nunito"/>
                        </a:rPr>
                        <a:t> when a student or adult volunteer has a school-related injury requiring medical attention.</a:t>
                      </a:r>
                      <a:endParaRPr sz="1400" u="none" cap="none" strike="noStrike">
                        <a:solidFill>
                          <a:schemeClr val="accent1"/>
                        </a:solidFill>
                      </a:endParaRPr>
                    </a:p>
                  </a:txBody>
                  <a:tcPr marT="45725" marB="45725" marR="91450" marL="9145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bl>
          </a:graphicData>
        </a:graphic>
      </p:graphicFrame>
      <p:sp>
        <p:nvSpPr>
          <p:cNvPr id="358" name="Google Shape;358;g1c65787b52b_2_38"/>
          <p:cNvSpPr txBox="1"/>
          <p:nvPr>
            <p:ph type="title"/>
          </p:nvPr>
        </p:nvSpPr>
        <p:spPr>
          <a:xfrm>
            <a:off x="252919" y="1123837"/>
            <a:ext cx="2947500" cy="460110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chemeClr val="lt1"/>
                </a:solidFill>
              </a:rPr>
              <a:t>Accident Claim Process</a:t>
            </a:r>
            <a:endParaRPr>
              <a:solidFill>
                <a:schemeClr val="lt1"/>
              </a:solidFill>
            </a:endParaRPr>
          </a:p>
        </p:txBody>
      </p:sp>
      <p:sp>
        <p:nvSpPr>
          <p:cNvPr id="359" name="Google Shape;359;g1c65787b52b_2_38"/>
          <p:cNvSpPr txBox="1"/>
          <p:nvPr>
            <p:ph idx="1" type="body"/>
          </p:nvPr>
        </p:nvSpPr>
        <p:spPr>
          <a:xfrm>
            <a:off x="3583500" y="1766125"/>
            <a:ext cx="7970400" cy="48567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70000"/>
              </a:lnSpc>
              <a:spcBef>
                <a:spcPts val="1200"/>
              </a:spcBef>
              <a:spcAft>
                <a:spcPts val="0"/>
              </a:spcAft>
              <a:buSzPts val="1800"/>
              <a:buNone/>
            </a:pPr>
            <a:r>
              <a:rPr lang="en-US" sz="2200"/>
              <a:t>When a student or adult volunteer suffers a school-related injury:</a:t>
            </a:r>
            <a:endParaRPr sz="2200"/>
          </a:p>
          <a:p>
            <a:pPr indent="-374650" lvl="0" marL="457200" rtl="0" algn="l">
              <a:lnSpc>
                <a:spcPct val="70000"/>
              </a:lnSpc>
              <a:spcBef>
                <a:spcPts val="1000"/>
              </a:spcBef>
              <a:spcAft>
                <a:spcPts val="0"/>
              </a:spcAft>
              <a:buClr>
                <a:srgbClr val="FF0000"/>
              </a:buClr>
              <a:buSzPts val="2300"/>
              <a:buChar char="●"/>
            </a:pPr>
            <a:r>
              <a:rPr b="1" lang="en-US" sz="2200">
                <a:solidFill>
                  <a:srgbClr val="FF0000"/>
                </a:solidFill>
              </a:rPr>
              <a:t>School provides initial report of injury to PCPO Insurance</a:t>
            </a:r>
            <a:endParaRPr b="1" sz="2200">
              <a:solidFill>
                <a:srgbClr val="FF0000"/>
              </a:solidFill>
            </a:endParaRPr>
          </a:p>
          <a:p>
            <a:pPr indent="-374650" lvl="0" marL="457200" rtl="0" algn="l">
              <a:lnSpc>
                <a:spcPct val="70000"/>
              </a:lnSpc>
              <a:spcBef>
                <a:spcPts val="1000"/>
              </a:spcBef>
              <a:spcAft>
                <a:spcPts val="0"/>
              </a:spcAft>
              <a:buSzPts val="2300"/>
              <a:buChar char="●"/>
            </a:pPr>
            <a:r>
              <a:rPr lang="en-US" sz="2200"/>
              <a:t>Insurance Director will send school representative a list of questions.</a:t>
            </a:r>
            <a:endParaRPr sz="2200"/>
          </a:p>
          <a:p>
            <a:pPr indent="-374650" lvl="0" marL="457200" rtl="0" algn="l">
              <a:lnSpc>
                <a:spcPct val="70000"/>
              </a:lnSpc>
              <a:spcBef>
                <a:spcPts val="1000"/>
              </a:spcBef>
              <a:spcAft>
                <a:spcPts val="0"/>
              </a:spcAft>
              <a:buSzPts val="2300"/>
              <a:buChar char="●"/>
            </a:pPr>
            <a:r>
              <a:rPr lang="en-US" sz="2200"/>
              <a:t>School representative will provide answers as soon as possible.</a:t>
            </a:r>
            <a:endParaRPr sz="2200"/>
          </a:p>
          <a:p>
            <a:pPr indent="-374650" lvl="0" marL="457200" rtl="0" algn="l">
              <a:lnSpc>
                <a:spcPct val="70000"/>
              </a:lnSpc>
              <a:spcBef>
                <a:spcPts val="1000"/>
              </a:spcBef>
              <a:spcAft>
                <a:spcPts val="0"/>
              </a:spcAft>
              <a:buSzPts val="2300"/>
              <a:buChar char="●"/>
            </a:pPr>
            <a:r>
              <a:rPr lang="en-US" sz="2200"/>
              <a:t>Insurance Director will send school representative accident insurance claim form, with instructions to complete with injured party and submit to claims processing service.</a:t>
            </a:r>
            <a:endParaRPr sz="2200"/>
          </a:p>
          <a:p>
            <a:pPr indent="-374650" lvl="0" marL="457200" rtl="0" algn="l">
              <a:lnSpc>
                <a:spcPct val="70000"/>
              </a:lnSpc>
              <a:spcBef>
                <a:spcPts val="1000"/>
              </a:spcBef>
              <a:spcAft>
                <a:spcPts val="0"/>
              </a:spcAft>
              <a:buSzPts val="2300"/>
              <a:buChar char="●"/>
            </a:pPr>
            <a:r>
              <a:rPr lang="en-US" sz="2200"/>
              <a:t>School representative will submit completed form directly to the claims service as soon as is reasonable, with a goal of within 10 days of the injury.</a:t>
            </a:r>
            <a:endParaRPr sz="2200"/>
          </a:p>
          <a:p>
            <a:pPr indent="0" lvl="0" marL="0" rtl="0" algn="ctr">
              <a:lnSpc>
                <a:spcPct val="70000"/>
              </a:lnSpc>
              <a:spcBef>
                <a:spcPts val="1600"/>
              </a:spcBef>
              <a:spcAft>
                <a:spcPts val="0"/>
              </a:spcAft>
              <a:buSzPts val="1800"/>
              <a:buNone/>
            </a:pPr>
            <a:r>
              <a:rPr b="1" lang="en-US" sz="2400">
                <a:solidFill>
                  <a:srgbClr val="FF0000"/>
                </a:solidFill>
              </a:rPr>
              <a:t>Your school just needs to remember step one!  </a:t>
            </a:r>
            <a:endParaRPr b="1" sz="2400">
              <a:solidFill>
                <a:srgbClr val="FF0000"/>
              </a:solidFill>
            </a:endParaRPr>
          </a:p>
          <a:p>
            <a:pPr indent="0" lvl="0" marL="0" rtl="0" algn="ctr">
              <a:lnSpc>
                <a:spcPct val="70000"/>
              </a:lnSpc>
              <a:spcBef>
                <a:spcPts val="1600"/>
              </a:spcBef>
              <a:spcAft>
                <a:spcPts val="1600"/>
              </a:spcAft>
              <a:buSzPts val="1800"/>
              <a:buNone/>
            </a:pPr>
            <a:r>
              <a:rPr b="1" lang="en-US" sz="2400">
                <a:solidFill>
                  <a:srgbClr val="FF0000"/>
                </a:solidFill>
              </a:rPr>
              <a:t>We will walk you through the rest!</a:t>
            </a:r>
            <a:endParaRPr b="1" sz="22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Calendar page with a pen on top" id="365" name="Google Shape;365;p6"/>
          <p:cNvPicPr preferRelativeResize="0"/>
          <p:nvPr/>
        </p:nvPicPr>
        <p:blipFill rotWithShape="1">
          <a:blip r:embed="rId3">
            <a:alphaModFix/>
          </a:blip>
          <a:srcRect b="0" l="0" r="-1" t="15707"/>
          <a:stretch/>
        </p:blipFill>
        <p:spPr>
          <a:xfrm>
            <a:off x="0" y="398033"/>
            <a:ext cx="12188933" cy="6857999"/>
          </a:xfrm>
          <a:prstGeom prst="rect">
            <a:avLst/>
          </a:prstGeom>
          <a:noFill/>
          <a:ln>
            <a:noFill/>
          </a:ln>
        </p:spPr>
      </p:pic>
      <p:sp>
        <p:nvSpPr>
          <p:cNvPr id="366" name="Google Shape;366;p6"/>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solidFill>
                  <a:schemeClr val="lt1"/>
                </a:solidFill>
              </a:rPr>
              <a:t>Upcoming Events</a:t>
            </a:r>
            <a:endParaRPr>
              <a:solidFill>
                <a:schemeClr val="lt1"/>
              </a:solidFill>
            </a:endParaRPr>
          </a:p>
        </p:txBody>
      </p:sp>
      <p:sp>
        <p:nvSpPr>
          <p:cNvPr id="368" name="Google Shape;368;p6"/>
          <p:cNvSpPr/>
          <p:nvPr/>
        </p:nvSpPr>
        <p:spPr>
          <a:xfrm>
            <a:off x="3697130" y="754144"/>
            <a:ext cx="7865196" cy="5335760"/>
          </a:xfrm>
          <a:prstGeom prst="rect">
            <a:avLst/>
          </a:prstGeom>
          <a:solidFill>
            <a:schemeClr val="lt1">
              <a:alpha val="8666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9" name="Google Shape;369;p6"/>
          <p:cNvSpPr txBox="1"/>
          <p:nvPr>
            <p:ph idx="1" type="body"/>
          </p:nvPr>
        </p:nvSpPr>
        <p:spPr>
          <a:xfrm>
            <a:off x="3697125" y="1123825"/>
            <a:ext cx="7590300" cy="591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250"/>
              </a:spcBef>
              <a:spcAft>
                <a:spcPts val="0"/>
              </a:spcAft>
              <a:buSzPts val="1800"/>
              <a:buNone/>
            </a:pPr>
            <a:br>
              <a:rPr lang="en-US"/>
            </a:br>
            <a:br>
              <a:rPr lang="en-US"/>
            </a:br>
            <a:endParaRPr/>
          </a:p>
        </p:txBody>
      </p:sp>
      <p:sp>
        <p:nvSpPr>
          <p:cNvPr id="370" name="Google Shape;370;p6"/>
          <p:cNvSpPr/>
          <p:nvPr/>
        </p:nvSpPr>
        <p:spPr>
          <a:xfrm>
            <a:off x="11815864" y="758952"/>
            <a:ext cx="384048" cy="5330952"/>
          </a:xfrm>
          <a:prstGeom prst="rect">
            <a:avLst/>
          </a:prstGeom>
          <a:solidFill>
            <a:srgbClr val="C8C8C8">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
          <p:cNvSpPr txBox="1"/>
          <p:nvPr/>
        </p:nvSpPr>
        <p:spPr>
          <a:xfrm>
            <a:off x="4240250" y="1737675"/>
            <a:ext cx="7254900" cy="336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US" sz="2300" u="none" cap="none" strike="noStrike">
                <a:solidFill>
                  <a:schemeClr val="dk2"/>
                </a:solidFill>
                <a:latin typeface="Verdana"/>
                <a:ea typeface="Verdana"/>
                <a:cs typeface="Verdana"/>
                <a:sym typeface="Verdana"/>
              </a:rPr>
              <a:t>January</a:t>
            </a:r>
            <a:endParaRPr b="1" i="0" sz="2300" u="none" cap="none" strike="noStrike">
              <a:solidFill>
                <a:schemeClr val="dk2"/>
              </a:solidFill>
              <a:latin typeface="Verdana"/>
              <a:ea typeface="Verdana"/>
              <a:cs typeface="Verdana"/>
              <a:sym typeface="Verdana"/>
            </a:endParaRPr>
          </a:p>
          <a:p>
            <a:pPr indent="-361950" lvl="0" marL="457200" marR="0" rtl="0" algn="l">
              <a:lnSpc>
                <a:spcPct val="100000"/>
              </a:lnSpc>
              <a:spcBef>
                <a:spcPts val="0"/>
              </a:spcBef>
              <a:spcAft>
                <a:spcPts val="0"/>
              </a:spcAft>
              <a:buClr>
                <a:schemeClr val="dk2"/>
              </a:buClr>
              <a:buSzPts val="2100"/>
              <a:buFont typeface="Verdana"/>
              <a:buChar char="●"/>
            </a:pPr>
            <a:r>
              <a:rPr lang="en-US" sz="2100">
                <a:solidFill>
                  <a:schemeClr val="dk2"/>
                </a:solidFill>
                <a:latin typeface="Verdana"/>
                <a:ea typeface="Verdana"/>
                <a:cs typeface="Verdana"/>
                <a:sym typeface="Verdana"/>
              </a:rPr>
              <a:t>21</a:t>
            </a:r>
            <a:r>
              <a:rPr b="0" i="0" lang="en-US" sz="2100" u="none" cap="none" strike="noStrike">
                <a:solidFill>
                  <a:schemeClr val="dk2"/>
                </a:solidFill>
                <a:latin typeface="Verdana"/>
                <a:ea typeface="Verdana"/>
                <a:cs typeface="Verdana"/>
                <a:sym typeface="Verdana"/>
              </a:rPr>
              <a:t> (Tuesday, 7 pm) General Meeting</a:t>
            </a:r>
            <a:endParaRPr b="0" i="0" sz="2100" u="none" cap="none" strike="noStrike">
              <a:solidFill>
                <a:schemeClr val="dk2"/>
              </a:solidFill>
              <a:latin typeface="Verdana"/>
              <a:ea typeface="Verdana"/>
              <a:cs typeface="Verdana"/>
              <a:sym typeface="Verdana"/>
            </a:endParaRPr>
          </a:p>
          <a:p>
            <a:pPr indent="-361950" lvl="0" marL="457200" marR="0" rtl="0" algn="l">
              <a:lnSpc>
                <a:spcPct val="100000"/>
              </a:lnSpc>
              <a:spcBef>
                <a:spcPts val="0"/>
              </a:spcBef>
              <a:spcAft>
                <a:spcPts val="0"/>
              </a:spcAft>
              <a:buClr>
                <a:schemeClr val="dk2"/>
              </a:buClr>
              <a:buSzPts val="2100"/>
              <a:buFont typeface="Verdana"/>
              <a:buChar char="●"/>
            </a:pPr>
            <a:r>
              <a:rPr lang="en-US" sz="2100">
                <a:solidFill>
                  <a:schemeClr val="dk2"/>
                </a:solidFill>
                <a:latin typeface="Verdana"/>
                <a:ea typeface="Verdana"/>
                <a:cs typeface="Verdana"/>
                <a:sym typeface="Verdana"/>
              </a:rPr>
              <a:t>27</a:t>
            </a:r>
            <a:r>
              <a:rPr b="0" i="0" lang="en-US" sz="2100" u="none" cap="none" strike="noStrike">
                <a:solidFill>
                  <a:schemeClr val="dk2"/>
                </a:solidFill>
                <a:latin typeface="Verdana"/>
                <a:ea typeface="Verdana"/>
                <a:cs typeface="Verdana"/>
                <a:sym typeface="Verdana"/>
              </a:rPr>
              <a:t> (</a:t>
            </a:r>
            <a:r>
              <a:rPr lang="en-US" sz="2100">
                <a:solidFill>
                  <a:schemeClr val="dk2"/>
                </a:solidFill>
                <a:latin typeface="Verdana"/>
                <a:ea typeface="Verdana"/>
                <a:cs typeface="Verdana"/>
                <a:sym typeface="Verdana"/>
              </a:rPr>
              <a:t>Monday</a:t>
            </a:r>
            <a:r>
              <a:rPr b="0" i="0" lang="en-US" sz="2100" u="none" cap="none" strike="noStrike">
                <a:solidFill>
                  <a:schemeClr val="dk2"/>
                </a:solidFill>
                <a:latin typeface="Verdana"/>
                <a:ea typeface="Verdana"/>
                <a:cs typeface="Verdana"/>
                <a:sym typeface="Verdana"/>
              </a:rPr>
              <a:t>, 7 pm) </a:t>
            </a:r>
            <a:r>
              <a:rPr lang="en-US" sz="2100">
                <a:solidFill>
                  <a:schemeClr val="dk2"/>
                </a:solidFill>
                <a:latin typeface="Verdana"/>
                <a:ea typeface="Verdana"/>
                <a:cs typeface="Verdana"/>
                <a:sym typeface="Verdana"/>
              </a:rPr>
              <a:t>Teacher</a:t>
            </a:r>
            <a:r>
              <a:rPr b="0" i="0" lang="en-US" sz="2100" u="none" cap="none" strike="noStrike">
                <a:solidFill>
                  <a:schemeClr val="dk2"/>
                </a:solidFill>
                <a:latin typeface="Verdana"/>
                <a:ea typeface="Verdana"/>
                <a:cs typeface="Verdana"/>
                <a:sym typeface="Verdana"/>
              </a:rPr>
              <a:t> Education</a:t>
            </a:r>
            <a:endParaRPr b="0" i="0" sz="2100" u="none" cap="none" strike="noStrike">
              <a:solidFill>
                <a:schemeClr val="dk2"/>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t/>
            </a:r>
            <a:endParaRPr b="0" i="0" sz="2300" u="none" cap="none" strike="noStrike">
              <a:solidFill>
                <a:schemeClr val="dk2"/>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rPr b="1" i="0" lang="en-US" sz="2300" u="none" cap="none" strike="noStrike">
                <a:solidFill>
                  <a:schemeClr val="dk2"/>
                </a:solidFill>
                <a:latin typeface="Verdana"/>
                <a:ea typeface="Verdana"/>
                <a:cs typeface="Verdana"/>
                <a:sym typeface="Verdana"/>
              </a:rPr>
              <a:t>February</a:t>
            </a:r>
            <a:endParaRPr b="1" i="0" sz="2300" u="none" cap="none" strike="noStrike">
              <a:solidFill>
                <a:schemeClr val="dk2"/>
              </a:solidFill>
              <a:latin typeface="Verdana"/>
              <a:ea typeface="Verdana"/>
              <a:cs typeface="Verdana"/>
              <a:sym typeface="Verdana"/>
            </a:endParaRPr>
          </a:p>
          <a:p>
            <a:pPr indent="-361950" lvl="0" marL="457200" marR="0" rtl="0" algn="l">
              <a:lnSpc>
                <a:spcPct val="100000"/>
              </a:lnSpc>
              <a:spcBef>
                <a:spcPts val="0"/>
              </a:spcBef>
              <a:spcAft>
                <a:spcPts val="0"/>
              </a:spcAft>
              <a:buClr>
                <a:schemeClr val="dk2"/>
              </a:buClr>
              <a:buSzPts val="2100"/>
              <a:buFont typeface="Verdana"/>
              <a:buChar char="●"/>
            </a:pPr>
            <a:r>
              <a:rPr lang="en-US" sz="2100">
                <a:solidFill>
                  <a:schemeClr val="dk2"/>
                </a:solidFill>
                <a:latin typeface="Verdana"/>
                <a:ea typeface="Verdana"/>
                <a:cs typeface="Verdana"/>
                <a:sym typeface="Verdana"/>
              </a:rPr>
              <a:t>18</a:t>
            </a:r>
            <a:r>
              <a:rPr b="0" i="0" lang="en-US" sz="2100" u="none" cap="none" strike="noStrike">
                <a:solidFill>
                  <a:schemeClr val="dk2"/>
                </a:solidFill>
                <a:latin typeface="Verdana"/>
                <a:ea typeface="Verdana"/>
                <a:cs typeface="Verdana"/>
                <a:sym typeface="Verdana"/>
              </a:rPr>
              <a:t> (Tuesday, 7 pm) </a:t>
            </a:r>
            <a:r>
              <a:rPr lang="en-US" sz="2100">
                <a:solidFill>
                  <a:schemeClr val="dk2"/>
                </a:solidFill>
                <a:latin typeface="Verdana"/>
                <a:ea typeface="Verdana"/>
                <a:cs typeface="Verdana"/>
                <a:sym typeface="Verdana"/>
              </a:rPr>
              <a:t>Family Education</a:t>
            </a:r>
            <a:endParaRPr b="0" i="0" sz="2100" u="none" cap="none" strike="noStrike">
              <a:solidFill>
                <a:schemeClr val="dk2"/>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300"/>
              <a:buFont typeface="Arial"/>
              <a:buNone/>
            </a:pPr>
            <a:r>
              <a:t/>
            </a:r>
            <a:endParaRPr b="0" i="0" sz="2100" u="none" cap="none" strike="noStrike">
              <a:solidFill>
                <a:schemeClr val="dk2"/>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rPr b="1" i="0" lang="en-US" sz="2300" u="none" cap="none" strike="noStrike">
                <a:solidFill>
                  <a:schemeClr val="dk2"/>
                </a:solidFill>
                <a:latin typeface="Verdana"/>
                <a:ea typeface="Verdana"/>
                <a:cs typeface="Verdana"/>
                <a:sym typeface="Verdana"/>
              </a:rPr>
              <a:t>March</a:t>
            </a:r>
            <a:endParaRPr b="1" i="0" sz="2300" u="none" cap="none" strike="noStrike">
              <a:solidFill>
                <a:schemeClr val="dk2"/>
              </a:solidFill>
              <a:latin typeface="Verdana"/>
              <a:ea typeface="Verdana"/>
              <a:cs typeface="Verdana"/>
              <a:sym typeface="Verdana"/>
            </a:endParaRPr>
          </a:p>
          <a:p>
            <a:pPr indent="-361950" lvl="0" marL="457200" marR="0" rtl="0" algn="l">
              <a:lnSpc>
                <a:spcPct val="100000"/>
              </a:lnSpc>
              <a:spcBef>
                <a:spcPts val="0"/>
              </a:spcBef>
              <a:spcAft>
                <a:spcPts val="0"/>
              </a:spcAft>
              <a:buClr>
                <a:schemeClr val="dk2"/>
              </a:buClr>
              <a:buSzPts val="2100"/>
              <a:buFont typeface="Verdana"/>
              <a:buChar char="●"/>
            </a:pPr>
            <a:r>
              <a:rPr lang="en-US" sz="2100">
                <a:solidFill>
                  <a:schemeClr val="dk2"/>
                </a:solidFill>
                <a:latin typeface="Verdana"/>
                <a:ea typeface="Verdana"/>
                <a:cs typeface="Verdana"/>
                <a:sym typeface="Verdana"/>
              </a:rPr>
              <a:t>8</a:t>
            </a:r>
            <a:r>
              <a:rPr b="0" i="0" lang="en-US" sz="2100" u="none" cap="none" strike="noStrike">
                <a:solidFill>
                  <a:schemeClr val="dk2"/>
                </a:solidFill>
                <a:latin typeface="Verdana"/>
                <a:ea typeface="Verdana"/>
                <a:cs typeface="Verdana"/>
                <a:sym typeface="Verdana"/>
              </a:rPr>
              <a:t> (Saturday, 9:30 am) Teacher Education</a:t>
            </a:r>
            <a:endParaRPr b="0" i="0" sz="2100" u="none" cap="none" strike="noStrike">
              <a:solidFill>
                <a:schemeClr val="dk2"/>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t/>
            </a:r>
            <a:endParaRPr b="1" i="0" sz="2300" u="none" cap="none" strike="noStrike">
              <a:solidFill>
                <a:schemeClr val="dk2"/>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rPr b="1" i="0" lang="en-US" sz="2300" u="none" cap="none" strike="noStrike">
                <a:solidFill>
                  <a:schemeClr val="dk2"/>
                </a:solidFill>
                <a:latin typeface="Verdana"/>
                <a:ea typeface="Verdana"/>
                <a:cs typeface="Verdana"/>
                <a:sym typeface="Verdana"/>
              </a:rPr>
              <a:t>April</a:t>
            </a:r>
            <a:endParaRPr b="1" i="0" sz="2300" u="none" cap="none" strike="noStrike">
              <a:solidFill>
                <a:schemeClr val="dk2"/>
              </a:solidFill>
              <a:latin typeface="Verdana"/>
              <a:ea typeface="Verdana"/>
              <a:cs typeface="Verdana"/>
              <a:sym typeface="Verdana"/>
            </a:endParaRPr>
          </a:p>
          <a:p>
            <a:pPr indent="-361950" lvl="0" marL="457200" marR="0" rtl="0" algn="l">
              <a:lnSpc>
                <a:spcPct val="100000"/>
              </a:lnSpc>
              <a:spcBef>
                <a:spcPts val="0"/>
              </a:spcBef>
              <a:spcAft>
                <a:spcPts val="0"/>
              </a:spcAft>
              <a:buClr>
                <a:schemeClr val="dk2"/>
              </a:buClr>
              <a:buSzPts val="2100"/>
              <a:buFont typeface="Verdana"/>
              <a:buChar char="●"/>
            </a:pPr>
            <a:r>
              <a:rPr lang="en-US" sz="2100">
                <a:solidFill>
                  <a:schemeClr val="dk2"/>
                </a:solidFill>
                <a:latin typeface="Verdana"/>
                <a:ea typeface="Verdana"/>
                <a:cs typeface="Verdana"/>
                <a:sym typeface="Verdana"/>
              </a:rPr>
              <a:t>15</a:t>
            </a:r>
            <a:r>
              <a:rPr b="0" i="0" lang="en-US" sz="2100" u="none" cap="none" strike="noStrike">
                <a:solidFill>
                  <a:schemeClr val="dk2"/>
                </a:solidFill>
                <a:latin typeface="Verdana"/>
                <a:ea typeface="Verdana"/>
                <a:cs typeface="Verdana"/>
                <a:sym typeface="Verdana"/>
              </a:rPr>
              <a:t> (Thursday, 7 pm) </a:t>
            </a:r>
            <a:r>
              <a:rPr lang="en-US" sz="2100">
                <a:solidFill>
                  <a:schemeClr val="dk2"/>
                </a:solidFill>
                <a:latin typeface="Verdana"/>
                <a:ea typeface="Verdana"/>
                <a:cs typeface="Verdana"/>
                <a:sym typeface="Verdana"/>
              </a:rPr>
              <a:t>General Meeting</a:t>
            </a:r>
            <a:endParaRPr sz="2100">
              <a:solidFill>
                <a:schemeClr val="dk2"/>
              </a:solidFill>
              <a:latin typeface="Verdana"/>
              <a:ea typeface="Verdana"/>
              <a:cs typeface="Verdana"/>
              <a:sym typeface="Verdana"/>
            </a:endParaRPr>
          </a:p>
          <a:p>
            <a:pPr indent="0" lvl="0" marL="457200" marR="0" rtl="0" algn="l">
              <a:lnSpc>
                <a:spcPct val="100000"/>
              </a:lnSpc>
              <a:spcBef>
                <a:spcPts val="0"/>
              </a:spcBef>
              <a:spcAft>
                <a:spcPts val="0"/>
              </a:spcAft>
              <a:buNone/>
            </a:pPr>
            <a:r>
              <a:t/>
            </a:r>
            <a:endParaRPr sz="2100">
              <a:solidFill>
                <a:schemeClr val="dk2"/>
              </a:solidFill>
              <a:latin typeface="Verdana"/>
              <a:ea typeface="Verdana"/>
              <a:cs typeface="Verdana"/>
              <a:sym typeface="Verdana"/>
            </a:endParaRPr>
          </a:p>
          <a:p>
            <a:pPr indent="0" lvl="0" marL="0" rtl="0" algn="l">
              <a:spcBef>
                <a:spcPts val="0"/>
              </a:spcBef>
              <a:spcAft>
                <a:spcPts val="0"/>
              </a:spcAft>
              <a:buClr>
                <a:srgbClr val="000000"/>
              </a:buClr>
              <a:buSzPts val="1800"/>
              <a:buFont typeface="Arial"/>
              <a:buNone/>
            </a:pPr>
            <a:r>
              <a:rPr b="1" lang="en-US" sz="2100">
                <a:solidFill>
                  <a:schemeClr val="dk2"/>
                </a:solidFill>
                <a:latin typeface="Verdana"/>
                <a:ea typeface="Verdana"/>
                <a:cs typeface="Verdana"/>
                <a:sym typeface="Verdana"/>
              </a:rPr>
              <a:t>May </a:t>
            </a:r>
            <a:endParaRPr b="1" sz="2100">
              <a:solidFill>
                <a:schemeClr val="dk2"/>
              </a:solidFill>
              <a:latin typeface="Verdana"/>
              <a:ea typeface="Verdana"/>
              <a:cs typeface="Verdana"/>
              <a:sym typeface="Verdana"/>
            </a:endParaRPr>
          </a:p>
          <a:p>
            <a:pPr indent="-361950" lvl="0" marL="457200" rtl="0" algn="l">
              <a:spcBef>
                <a:spcPts val="0"/>
              </a:spcBef>
              <a:spcAft>
                <a:spcPts val="0"/>
              </a:spcAft>
              <a:buClr>
                <a:schemeClr val="dk2"/>
              </a:buClr>
              <a:buSzPts val="2100"/>
              <a:buFont typeface="Verdana"/>
              <a:buChar char="●"/>
            </a:pPr>
            <a:r>
              <a:rPr lang="en-US" sz="2100">
                <a:solidFill>
                  <a:schemeClr val="dk2"/>
                </a:solidFill>
                <a:latin typeface="Verdana"/>
                <a:ea typeface="Verdana"/>
                <a:cs typeface="Verdana"/>
                <a:sym typeface="Verdana"/>
              </a:rPr>
              <a:t>20 (Tuesday, 7pm) </a:t>
            </a:r>
            <a:endParaRPr sz="2100">
              <a:solidFill>
                <a:schemeClr val="dk2"/>
              </a:solidFill>
              <a:latin typeface="Verdana"/>
              <a:ea typeface="Verdana"/>
              <a:cs typeface="Verdana"/>
              <a:sym typeface="Verdana"/>
            </a:endParaRPr>
          </a:p>
          <a:p>
            <a:pPr indent="0" lvl="0" marL="0" rtl="0" algn="l">
              <a:spcBef>
                <a:spcPts val="0"/>
              </a:spcBef>
              <a:spcAft>
                <a:spcPts val="0"/>
              </a:spcAft>
              <a:buNone/>
            </a:pPr>
            <a:r>
              <a:rPr lang="en-US" sz="2100">
                <a:solidFill>
                  <a:schemeClr val="dk2"/>
                </a:solidFill>
                <a:latin typeface="Verdana"/>
                <a:ea typeface="Verdana"/>
                <a:cs typeface="Verdana"/>
                <a:sym typeface="Verdana"/>
              </a:rPr>
              <a:t>NOW -New Officer’s Workshop- Meeting</a:t>
            </a:r>
            <a:endParaRPr sz="2100">
              <a:solidFill>
                <a:schemeClr val="dk2"/>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2022-01-03T21:47:04Z</dcterms:created>
  <dc:creator>Jo Salicos-Murphy</dc:creator>
</cp:coreProperties>
</file>